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37"/>
  </p:notesMasterIdLst>
  <p:sldIdLst>
    <p:sldId id="256" r:id="rId2"/>
    <p:sldId id="257" r:id="rId3"/>
    <p:sldId id="286" r:id="rId4"/>
    <p:sldId id="258" r:id="rId5"/>
    <p:sldId id="273" r:id="rId6"/>
    <p:sldId id="280" r:id="rId7"/>
    <p:sldId id="260" r:id="rId8"/>
    <p:sldId id="261" r:id="rId9"/>
    <p:sldId id="277" r:id="rId10"/>
    <p:sldId id="276" r:id="rId11"/>
    <p:sldId id="279" r:id="rId12"/>
    <p:sldId id="262" r:id="rId13"/>
    <p:sldId id="263" r:id="rId14"/>
    <p:sldId id="265" r:id="rId15"/>
    <p:sldId id="264" r:id="rId16"/>
    <p:sldId id="266" r:id="rId17"/>
    <p:sldId id="267" r:id="rId18"/>
    <p:sldId id="274" r:id="rId19"/>
    <p:sldId id="287" r:id="rId20"/>
    <p:sldId id="290" r:id="rId21"/>
    <p:sldId id="291" r:id="rId22"/>
    <p:sldId id="289" r:id="rId23"/>
    <p:sldId id="268" r:id="rId24"/>
    <p:sldId id="269" r:id="rId25"/>
    <p:sldId id="272" r:id="rId26"/>
    <p:sldId id="270" r:id="rId27"/>
    <p:sldId id="271" r:id="rId28"/>
    <p:sldId id="278" r:id="rId29"/>
    <p:sldId id="275" r:id="rId30"/>
    <p:sldId id="281" r:id="rId31"/>
    <p:sldId id="282" r:id="rId32"/>
    <p:sldId id="283" r:id="rId33"/>
    <p:sldId id="284" r:id="rId34"/>
    <p:sldId id="288" r:id="rId35"/>
    <p:sldId id="285"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63D"/>
    <a:srgbClr val="83B330"/>
    <a:srgbClr val="0066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147" autoAdjust="0"/>
  </p:normalViewPr>
  <p:slideViewPr>
    <p:cSldViewPr snapToGrid="0">
      <p:cViewPr varScale="1">
        <p:scale>
          <a:sx n="79" d="100"/>
          <a:sy n="79" d="100"/>
        </p:scale>
        <p:origin x="912" y="78"/>
      </p:cViewPr>
      <p:guideLst/>
    </p:cSldViewPr>
  </p:slideViewPr>
  <p:notesTextViewPr>
    <p:cViewPr>
      <p:scale>
        <a:sx n="1" d="1"/>
        <a:sy n="1" d="1"/>
      </p:scale>
      <p:origin x="0" y="0"/>
    </p:cViewPr>
  </p:notesTextViewPr>
  <p:notesViewPr>
    <p:cSldViewPr snapToGrid="0">
      <p:cViewPr varScale="1">
        <p:scale>
          <a:sx n="79" d="100"/>
          <a:sy n="79" d="100"/>
        </p:scale>
        <p:origin x="3726"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3A48C3-1AA0-4EAF-8FA5-833DDFE11619}" type="datetimeFigureOut">
              <a:rPr lang="de-DE" smtClean="0"/>
              <a:t>13.12.2019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1FE78B-C742-47AA-80A6-E4440B61BDBA}" type="slidenum">
              <a:rPr lang="de-DE" smtClean="0"/>
              <a:t>‹Nr.›</a:t>
            </a:fld>
            <a:endParaRPr lang="de-DE"/>
          </a:p>
        </p:txBody>
      </p:sp>
    </p:spTree>
    <p:extLst>
      <p:ext uri="{BB962C8B-B14F-4D97-AF65-F5344CB8AC3E}">
        <p14:creationId xmlns:p14="http://schemas.microsoft.com/office/powerpoint/2010/main" val="518921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de.wikipedia.org/wiki/Raspberry_Pi#cite_note-Farn0-8" TargetMode="External"/><Relationship Id="rId13" Type="http://schemas.openxmlformats.org/officeDocument/2006/relationships/hyperlink" Target="https://de.wikipedia.org/wiki/Raspberry_Pi#cite_note-ubergizmo_build_your_own-16" TargetMode="External"/><Relationship Id="rId18" Type="http://schemas.openxmlformats.org/officeDocument/2006/relationships/hyperlink" Target="https://www.elektronikpraxis.vogel.de/raspberry-pi-a-bis-zero-alle-9-modelle-im-ueberblick-a-548795/" TargetMode="External"/><Relationship Id="rId3" Type="http://schemas.openxmlformats.org/officeDocument/2006/relationships/hyperlink" Target="https://de.wikipedia.org/wiki/Acorn#Unternehmensgeschichte" TargetMode="External"/><Relationship Id="rId7" Type="http://schemas.openxmlformats.org/officeDocument/2006/relationships/hyperlink" Target="https://de.wikipedia.org/wiki/BASIC" TargetMode="External"/><Relationship Id="rId12" Type="http://schemas.openxmlformats.org/officeDocument/2006/relationships/hyperlink" Target="https://de.wikipedia.org/wiki/Mikrocontroller" TargetMode="External"/><Relationship Id="rId17" Type="http://schemas.openxmlformats.org/officeDocument/2006/relationships/hyperlink" Target="https://de.wikipedia.org/wiki/Eben_Upton" TargetMode="External"/><Relationship Id="rId2" Type="http://schemas.openxmlformats.org/officeDocument/2006/relationships/slide" Target="../slides/slide4.xml"/><Relationship Id="rId16" Type="http://schemas.openxmlformats.org/officeDocument/2006/relationships/hyperlink" Target="https://de.wikipedia.org/wiki/Lochrasterplatine" TargetMode="External"/><Relationship Id="rId1" Type="http://schemas.openxmlformats.org/officeDocument/2006/relationships/notesMaster" Target="../notesMasters/notesMaster1.xml"/><Relationship Id="rId6" Type="http://schemas.openxmlformats.org/officeDocument/2006/relationships/hyperlink" Target="https://de.wikipedia.org/wiki/Python_(Programmiersprache)" TargetMode="External"/><Relationship Id="rId11" Type="http://schemas.openxmlformats.org/officeDocument/2006/relationships/hyperlink" Target="https://de.wikipedia.org/wiki/ATmega" TargetMode="External"/><Relationship Id="rId5" Type="http://schemas.openxmlformats.org/officeDocument/2006/relationships/hyperlink" Target="https://de.wikipedia.org/wiki/Interpreter" TargetMode="External"/><Relationship Id="rId15" Type="http://schemas.openxmlformats.org/officeDocument/2006/relationships/hyperlink" Target="https://de.wikipedia.org/wiki/Mehrlagenplatine" TargetMode="External"/><Relationship Id="rId10" Type="http://schemas.openxmlformats.org/officeDocument/2006/relationships/hyperlink" Target="https://de.wikipedia.org/wiki/Atmel" TargetMode="External"/><Relationship Id="rId4" Type="http://schemas.openxmlformats.org/officeDocument/2006/relationships/hyperlink" Target="https://de.wikipedia.org/wiki/Raspberry_Pi#cite_note-7" TargetMode="External"/><Relationship Id="rId9" Type="http://schemas.openxmlformats.org/officeDocument/2006/relationships/hyperlink" Target="https://de.wikipedia.org/wiki/Himbeere" TargetMode="External"/><Relationship Id="rId14" Type="http://schemas.openxmlformats.org/officeDocument/2006/relationships/hyperlink" Target="https://de.wikipedia.org/wiki/Smartphon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41FE78B-C742-47AA-80A6-E4440B61BDBA}" type="slidenum">
              <a:rPr lang="de-DE" smtClean="0"/>
              <a:t>1</a:t>
            </a:fld>
            <a:endParaRPr lang="de-DE"/>
          </a:p>
        </p:txBody>
      </p:sp>
    </p:spTree>
    <p:extLst>
      <p:ext uri="{BB962C8B-B14F-4D97-AF65-F5344CB8AC3E}">
        <p14:creationId xmlns:p14="http://schemas.microsoft.com/office/powerpoint/2010/main" val="990595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[{"id":"263f8c55.521e24","type":"tab","label":"CPU Status","disabled":</a:t>
            </a:r>
            <a:r>
              <a:rPr lang="de-DE" dirty="0" err="1"/>
              <a:t>false</a:t>
            </a:r>
            <a:r>
              <a:rPr lang="de-DE" dirty="0"/>
              <a:t>,"</a:t>
            </a:r>
            <a:r>
              <a:rPr lang="de-DE" dirty="0" err="1"/>
              <a:t>info</a:t>
            </a:r>
            <a:r>
              <a:rPr lang="de-DE" dirty="0"/>
              <a:t>":""},{"id":"22976d62.011c02","type":"ui_gauge","z":"263f8c55.521e24","name":"","group":"dcaa2656.61bd18","order":2,"width":0,"height":0,"gtype":"gage","title":"CPU </a:t>
            </a:r>
            <a:r>
              <a:rPr lang="de-DE" dirty="0" err="1"/>
              <a:t>Temperature</a:t>
            </a:r>
            <a:r>
              <a:rPr lang="de-DE" dirty="0"/>
              <a:t>","</a:t>
            </a:r>
            <a:r>
              <a:rPr lang="de-DE" dirty="0" err="1"/>
              <a:t>label</a:t>
            </a:r>
            <a:r>
              <a:rPr lang="de-DE" dirty="0"/>
              <a:t>":"C","</a:t>
            </a:r>
            <a:r>
              <a:rPr lang="de-DE" dirty="0" err="1"/>
              <a:t>format</a:t>
            </a:r>
            <a:r>
              <a:rPr lang="de-DE" dirty="0"/>
              <a:t>":"{{</a:t>
            </a:r>
            <a:r>
              <a:rPr lang="de-DE" dirty="0" err="1"/>
              <a:t>value</a:t>
            </a:r>
            <a:r>
              <a:rPr lang="de-DE" dirty="0"/>
              <a:t>}}","min":0,"max":"100","colors":["#00b500","#e6e600","#ca3838"],"x":746,"y":88,"wires":[]},{"id":"3b641584.ab765a","type":"exec","z":"263f8c55.521e24","command":"vcgencmd measure_temp","addpay":false,"append":"","useSpawn":"","timer":"","oldrc":false,"name":"RPi Temp.","x":358,"y":102,"wires":[["8b535c1f.79c5c"],[],[]]},{"id":"bfb5874c.ce3128","type":"inject","z":"263f8c55.521e24","name":"","topic":"","payload":"","payloadType":"date","repeat":"1","crontab":"","once":false,"onceDelay":"","x":151.5,"y":100.25,"wires":[["3b641584.ab765a","d6c0a456.ec1c98"]]},{"id":"8b535c1f.79c5c","type":"function","z":"263f8c55.521e24","name":"","func":"str = </a:t>
            </a:r>
            <a:r>
              <a:rPr lang="de-DE" dirty="0" err="1"/>
              <a:t>msg.payload</a:t>
            </a:r>
            <a:r>
              <a:rPr lang="de-DE" dirty="0"/>
              <a:t>\</a:t>
            </a:r>
            <a:r>
              <a:rPr lang="de-DE" dirty="0" err="1"/>
              <a:t>nmsg.payload</a:t>
            </a:r>
            <a:r>
              <a:rPr lang="de-DE" dirty="0"/>
              <a:t> = </a:t>
            </a:r>
            <a:r>
              <a:rPr lang="de-DE" dirty="0" err="1"/>
              <a:t>str.substring</a:t>
            </a:r>
            <a:r>
              <a:rPr lang="de-DE" dirty="0"/>
              <a:t>(5,9);\</a:t>
            </a:r>
            <a:r>
              <a:rPr lang="de-DE" dirty="0" err="1"/>
              <a:t>nreturn</a:t>
            </a:r>
            <a:r>
              <a:rPr lang="de-DE" dirty="0"/>
              <a:t> msg;","outputs":1,"noerr":0,"x":548,"y":89,"wires":[["22976d62.011c02","87136915.147578"]]},{"id":"d4bd95c0.e1ebe8","type":"ui_button","z":"263f8c55.521e24","name":"","group":"2c707843.c51be8","order":2,"width":0,"height":0,"label":"Reboot","color":"","bgcolor":"","icon":"","payload":"","payloadType":"str","topic":"","x":125,"y":289,"wires":[["9a198b8c.54c198"]]},{"id":"9a198b8c.54c198","type":"exec","z":"263f8c55.521e24","command":"sudo reboot","addpay":false,"append":"","useSpawn":"","timer":"","oldrc":false,"name":"Reboot","x":341,"y":290,"wires":[[],[],[]]},{"id":"3beffeeb.5b9fa2","type":"ui_button","z":"263f8c55.521e24","name":"","group":"2c707843.c51be8","order":3,"width":0,"height":0,"label":"Shutdown","color":"","bgcolor":"red","icon":"","payload":"","payloadType":"str","topic":"","x":128.5,"y":353.25,"wires":[["36b1552f.58301a"]]},{"id":"36b1552f.58301a","type":"exec","z":"263f8c55.521e24","command":"sudo </a:t>
            </a:r>
            <a:r>
              <a:rPr lang="de-DE" dirty="0" err="1"/>
              <a:t>shutdown</a:t>
            </a:r>
            <a:r>
              <a:rPr lang="de-DE" dirty="0"/>
              <a:t> -h now","addpay":false,"append":"","useSpawn":"","timer":"","name":"Shutdown","x":339.5,"y":356.25,"wires":[[],[],[]]},{"id":"87136915.147578","type":"ui_chart","z":"263f8c55.521e24","name":"","group":"dcaa2656.61bd18","order":3,"width":0,"height":0,"label":"","chartType":"line","legend":"false","xformat":"HH:mm:ss","interpolate":"linear","nodata":"","dot":false,"ymin":"","ymax":"","removeOlder":"1","removeOlderPoints":"100","removeOlderUnit":"3600","cutout":0,"useOneColor":false,"colors":["#1f77b4","#aec7e8","#ff7f0e","#2ca02c","#98df8a","#d62728","#ff9896","#9467bd","#c5b0d5"],"useOldStyle":true,"outputs":1,"x":706,"y":128,"wires":[[]]},{"id":"f942dbb6.b3e638","type":"ui_gauge","z":"263f8c55.521e24","name":"","group":"dcc34058.56091","order":2,"width":0,"height":0,"gtype":"gage","title":"CPU Clock","</a:t>
            </a:r>
            <a:r>
              <a:rPr lang="de-DE" dirty="0" err="1"/>
              <a:t>label</a:t>
            </a:r>
            <a:r>
              <a:rPr lang="de-DE" dirty="0"/>
              <a:t>":"MHz","</a:t>
            </a:r>
            <a:r>
              <a:rPr lang="de-DE" dirty="0" err="1"/>
              <a:t>format</a:t>
            </a:r>
            <a:r>
              <a:rPr lang="de-DE" dirty="0"/>
              <a:t>":"{{</a:t>
            </a:r>
            <a:r>
              <a:rPr lang="de-DE" dirty="0" err="1"/>
              <a:t>value</a:t>
            </a:r>
            <a:r>
              <a:rPr lang="de-DE" dirty="0"/>
              <a:t>}}","min":"600","max":"1400","colors":["#00b500","#e6e600","#ca3838"],"seg1":"","seg2":"","x":725,"y":169,"wires":[]},{"id":"5f1c1304.c07f7c","type":"ui_button","z":"263f8c55.521e24","name":"","group":"2c707843.c51be8","order":3,"width":0,"height":0,"passthru":false,"label":"Start Benchmark","tooltip":"","color":"","bgcolor":"","icon":"","payload":"","payloadType":"str","topic":"","x":157,"y":421,"wires":[["ceb519ef.5f3198"]]},{"id":"ceb519ef.5f3198","type":"exec","z":"263f8c55.521e24","command":"sudo </a:t>
            </a:r>
            <a:r>
              <a:rPr lang="de-DE" dirty="0" err="1"/>
              <a:t>sysbench</a:t>
            </a:r>
            <a:r>
              <a:rPr lang="de-DE" dirty="0"/>
              <a:t> --test=</a:t>
            </a:r>
            <a:r>
              <a:rPr lang="de-DE" dirty="0" err="1"/>
              <a:t>cpu</a:t>
            </a:r>
            <a:r>
              <a:rPr lang="de-DE" dirty="0"/>
              <a:t> --</a:t>
            </a:r>
            <a:r>
              <a:rPr lang="de-DE" dirty="0" err="1"/>
              <a:t>cpu</a:t>
            </a:r>
            <a:r>
              <a:rPr lang="de-DE" dirty="0"/>
              <a:t>-</a:t>
            </a:r>
            <a:r>
              <a:rPr lang="de-DE" dirty="0" err="1"/>
              <a:t>max</a:t>
            </a:r>
            <a:r>
              <a:rPr lang="de-DE" dirty="0"/>
              <a:t>-prime=20000 run","addpay":false,"append":"","useSpawn":"","timer":"","oldrc":false,"name":"Start Benchmark","x":368,"y":424,"wires":[[],[],[]]},{"id":"771d608f.8c877","type":"ui_button","z":"263f8c55.521e24","name":"","group":"2c707843.c51be8","order":3,"width":0,"height":0,"passthru":false,"label":"Stop Benchmark","tooltip":"","color":"","bgcolor":"","icon":"","payload":"","payloadType":"str","topic":"","x":158,"y":499,"wires":[["a741e4c1.22c158"]]},{"id":"a741e4c1.22c158","type":"exec","z":"263f8c55.521e24","command":"sudo </a:t>
            </a:r>
            <a:r>
              <a:rPr lang="de-DE" dirty="0" err="1"/>
              <a:t>killall</a:t>
            </a:r>
            <a:r>
              <a:rPr lang="de-DE" dirty="0"/>
              <a:t> sysbench","addpay":false,"append":"","useSpawn":"","timer":"","oldrc":false,"name":"Stop Benchmark","x":367,"y":492,"wires":[[],[],[]]},{"id":"21a92443.e0546c","type":"rpi-neopixels","z":"263f8c55.521e24","name":"Pixel","pixels":"6","bgnd":"0,0,0","fgnd":"128,0,0","wipe":"40","mode":"pcent","rgb":"rgb","brightness":"100","gamma":true,"x":713.5,"y":267,"wires":[]},{"id":"d6c0a456.ec1c98","type":"cpu","z":"263f8c55.521e24","name":"","msgCore":false,"msgOverall":false,"msgArray":true,"msgTemp":false,"x":359.5,"y":167,"wires":[["1bab8dfd.ac5472","1b88d5cc.2fe66a"]]},{"id":"1bab8dfd.ac5472","type":"function","z":"263f8c55.521e24","name":"","func":"str = </a:t>
            </a:r>
            <a:r>
              <a:rPr lang="de-DE" dirty="0" err="1"/>
              <a:t>msg.payload</a:t>
            </a:r>
            <a:r>
              <a:rPr lang="de-DE" dirty="0"/>
              <a:t>\</a:t>
            </a:r>
            <a:r>
              <a:rPr lang="de-DE" dirty="0" err="1"/>
              <a:t>nmsg.payload</a:t>
            </a:r>
            <a:r>
              <a:rPr lang="de-DE" dirty="0"/>
              <a:t> = (</a:t>
            </a:r>
            <a:r>
              <a:rPr lang="de-DE" dirty="0" err="1"/>
              <a:t>str</a:t>
            </a:r>
            <a:r>
              <a:rPr lang="de-DE" dirty="0"/>
              <a:t>[0].</a:t>
            </a:r>
            <a:r>
              <a:rPr lang="de-DE" dirty="0" err="1"/>
              <a:t>usage+str</a:t>
            </a:r>
            <a:r>
              <a:rPr lang="de-DE" dirty="0"/>
              <a:t>[1].</a:t>
            </a:r>
            <a:r>
              <a:rPr lang="de-DE" dirty="0" err="1"/>
              <a:t>usage+str</a:t>
            </a:r>
            <a:r>
              <a:rPr lang="de-DE" dirty="0"/>
              <a:t>[2].</a:t>
            </a:r>
            <a:r>
              <a:rPr lang="de-DE" dirty="0" err="1"/>
              <a:t>usage+str</a:t>
            </a:r>
            <a:r>
              <a:rPr lang="de-DE" dirty="0"/>
              <a:t>[3].</a:t>
            </a:r>
            <a:r>
              <a:rPr lang="de-DE" dirty="0" err="1"/>
              <a:t>usage</a:t>
            </a:r>
            <a:r>
              <a:rPr lang="de-DE" dirty="0"/>
              <a:t>)/4;\</a:t>
            </a:r>
            <a:r>
              <a:rPr lang="de-DE" dirty="0" err="1"/>
              <a:t>nreturn</a:t>
            </a:r>
            <a:r>
              <a:rPr lang="de-DE" dirty="0"/>
              <a:t> msg;","outputs":1,"noerr":0,"x":553,"y":215,"wires":[["dcca99cf.69aad8","21a92443.e0546c"]]},{"id":"1b88d5cc.2fe66a","type":"function","z":"263f8c55.521e24","name":"","func":"str = </a:t>
            </a:r>
            <a:r>
              <a:rPr lang="de-DE" dirty="0" err="1"/>
              <a:t>msg.payload</a:t>
            </a:r>
            <a:r>
              <a:rPr lang="de-DE" dirty="0"/>
              <a:t>\</a:t>
            </a:r>
            <a:r>
              <a:rPr lang="de-DE" dirty="0" err="1"/>
              <a:t>nmsg.payload</a:t>
            </a:r>
            <a:r>
              <a:rPr lang="de-DE" dirty="0"/>
              <a:t> = (</a:t>
            </a:r>
            <a:r>
              <a:rPr lang="de-DE" dirty="0" err="1"/>
              <a:t>str</a:t>
            </a:r>
            <a:r>
              <a:rPr lang="de-DE" dirty="0"/>
              <a:t>[0].</a:t>
            </a:r>
            <a:r>
              <a:rPr lang="de-DE" dirty="0" err="1"/>
              <a:t>speed+str</a:t>
            </a:r>
            <a:r>
              <a:rPr lang="de-DE" dirty="0"/>
              <a:t>[1].</a:t>
            </a:r>
            <a:r>
              <a:rPr lang="de-DE" dirty="0" err="1"/>
              <a:t>speed+str</a:t>
            </a:r>
            <a:r>
              <a:rPr lang="de-DE" dirty="0"/>
              <a:t>[2].</a:t>
            </a:r>
            <a:r>
              <a:rPr lang="de-DE" dirty="0" err="1"/>
              <a:t>speed+str</a:t>
            </a:r>
            <a:r>
              <a:rPr lang="de-DE" dirty="0"/>
              <a:t>[3].</a:t>
            </a:r>
            <a:r>
              <a:rPr lang="de-DE" dirty="0" err="1"/>
              <a:t>speed</a:t>
            </a:r>
            <a:r>
              <a:rPr lang="de-DE" dirty="0"/>
              <a:t>)/4;\</a:t>
            </a:r>
            <a:r>
              <a:rPr lang="de-DE" dirty="0" err="1"/>
              <a:t>nreturn</a:t>
            </a:r>
            <a:r>
              <a:rPr lang="de-DE" dirty="0"/>
              <a:t> msg;","outputs":1,"noerr":0,"x":552,"y":169,"wires":[["f942dbb6.b3e638"]]},{"id":"dcca99cf.69aad8","type":"ui_gauge","z":"263f8c55.521e24","name":"","group":"dcc34058.56091","order":2,"width":0,"height":0,"gtype":"gage","title":"CPU </a:t>
            </a:r>
            <a:r>
              <a:rPr lang="de-DE" dirty="0" err="1"/>
              <a:t>Usage</a:t>
            </a:r>
            <a:r>
              <a:rPr lang="de-DE" dirty="0"/>
              <a:t>","</a:t>
            </a:r>
            <a:r>
              <a:rPr lang="de-DE" dirty="0" err="1"/>
              <a:t>label</a:t>
            </a:r>
            <a:r>
              <a:rPr lang="de-DE" dirty="0"/>
              <a:t>":"","</a:t>
            </a:r>
            <a:r>
              <a:rPr lang="de-DE" dirty="0" err="1"/>
              <a:t>format</a:t>
            </a:r>
            <a:r>
              <a:rPr lang="de-DE" dirty="0"/>
              <a:t>":"{{</a:t>
            </a:r>
            <a:r>
              <a:rPr lang="de-DE" dirty="0" err="1"/>
              <a:t>value</a:t>
            </a:r>
            <a:r>
              <a:rPr lang="de-DE" dirty="0"/>
              <a:t>}}","min":"1","max":"100","colors":["#00b500","#e6e600","#ca3838"],"seg1":"","seg2":"","x":727,"y":216,"wires":[]},{"id":"dcaa2656.61bd18","type":"ui_group","z":"","name":"Col1","tab":"d800689d.b3ed18","order":1,"disp":false,"width":"6"},{"id":"2c707843.c51be8","type":"ui_group","z":"","name":"Actions","tab":"d800689d.b3ed18","order":4,"disp":true,"width":"6"},{"id":"dcc34058.56091","type":"ui_group","z":"","name":"Col2","tab":"d800689d.b3ed18","order":2,"disp":false,"width":"6"},{"id":"d800689d.b3ed18","type":"ui_tab","z":"","name":"RPi Control","icon":"dashboard","order":1}]</a:t>
            </a:r>
          </a:p>
        </p:txBody>
      </p:sp>
      <p:sp>
        <p:nvSpPr>
          <p:cNvPr id="4" name="Foliennummernplatzhalter 3"/>
          <p:cNvSpPr>
            <a:spLocks noGrp="1"/>
          </p:cNvSpPr>
          <p:nvPr>
            <p:ph type="sldNum" sz="quarter" idx="5"/>
          </p:nvPr>
        </p:nvSpPr>
        <p:spPr/>
        <p:txBody>
          <a:bodyPr/>
          <a:lstStyle/>
          <a:p>
            <a:fld id="{141FE78B-C742-47AA-80A6-E4440B61BDBA}" type="slidenum">
              <a:rPr lang="de-DE" smtClean="0"/>
              <a:t>32</a:t>
            </a:fld>
            <a:endParaRPr lang="de-DE"/>
          </a:p>
        </p:txBody>
      </p:sp>
    </p:spTree>
    <p:extLst>
      <p:ext uri="{BB962C8B-B14F-4D97-AF65-F5344CB8AC3E}">
        <p14:creationId xmlns:p14="http://schemas.microsoft.com/office/powerpoint/2010/main" val="3967845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41FE78B-C742-47AA-80A6-E4440B61BDBA}" type="slidenum">
              <a:rPr lang="de-DE" smtClean="0"/>
              <a:t>34</a:t>
            </a:fld>
            <a:endParaRPr lang="de-DE"/>
          </a:p>
        </p:txBody>
      </p:sp>
    </p:spTree>
    <p:extLst>
      <p:ext uri="{BB962C8B-B14F-4D97-AF65-F5344CB8AC3E}">
        <p14:creationId xmlns:p14="http://schemas.microsoft.com/office/powerpoint/2010/main" val="3783534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41FE78B-C742-47AA-80A6-E4440B61BDBA}" type="slidenum">
              <a:rPr lang="de-DE" smtClean="0"/>
              <a:t>35</a:t>
            </a:fld>
            <a:endParaRPr lang="de-DE"/>
          </a:p>
        </p:txBody>
      </p:sp>
    </p:spTree>
    <p:extLst>
      <p:ext uri="{BB962C8B-B14F-4D97-AF65-F5344CB8AC3E}">
        <p14:creationId xmlns:p14="http://schemas.microsoft.com/office/powerpoint/2010/main" val="4188454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41FE78B-C742-47AA-80A6-E4440B61BDBA}" type="slidenum">
              <a:rPr lang="de-DE" smtClean="0"/>
              <a:t>2</a:t>
            </a:fld>
            <a:endParaRPr lang="de-DE"/>
          </a:p>
        </p:txBody>
      </p:sp>
    </p:spTree>
    <p:extLst>
      <p:ext uri="{BB962C8B-B14F-4D97-AF65-F5344CB8AC3E}">
        <p14:creationId xmlns:p14="http://schemas.microsoft.com/office/powerpoint/2010/main" val="495498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Der Name wird wie </a:t>
            </a:r>
            <a:r>
              <a:rPr lang="de-DE" sz="1200" b="0" i="1" kern="1200" dirty="0" err="1">
                <a:solidFill>
                  <a:schemeClr val="tx1"/>
                </a:solidFill>
                <a:effectLst/>
                <a:latin typeface="+mn-lt"/>
                <a:ea typeface="+mn-ea"/>
                <a:cs typeface="+mn-cs"/>
              </a:rPr>
              <a:t>raspberry</a:t>
            </a:r>
            <a:r>
              <a:rPr lang="de-DE" sz="1200" b="0" i="1" kern="1200" dirty="0">
                <a:solidFill>
                  <a:schemeClr val="tx1"/>
                </a:solidFill>
                <a:effectLst/>
                <a:latin typeface="+mn-lt"/>
                <a:ea typeface="+mn-ea"/>
                <a:cs typeface="+mn-cs"/>
              </a:rPr>
              <a:t> </a:t>
            </a:r>
            <a:r>
              <a:rPr lang="de-DE" sz="1200" b="0" i="1" kern="1200" dirty="0" err="1">
                <a:solidFill>
                  <a:schemeClr val="tx1"/>
                </a:solidFill>
                <a:effectLst/>
                <a:latin typeface="+mn-lt"/>
                <a:ea typeface="+mn-ea"/>
                <a:cs typeface="+mn-cs"/>
              </a:rPr>
              <a:t>pie</a:t>
            </a:r>
            <a:r>
              <a:rPr lang="de-DE" sz="1200" b="0" i="0" kern="1200" dirty="0">
                <a:solidFill>
                  <a:schemeClr val="tx1"/>
                </a:solidFill>
                <a:effectLst/>
                <a:latin typeface="+mn-lt"/>
                <a:ea typeface="+mn-ea"/>
                <a:cs typeface="+mn-cs"/>
              </a:rPr>
              <a:t> ausgesprochen, das englische Wort für Himbeerkuchen. „Himbeere“ knüpft an die Tradition an, Computer nach Früchten zu benennen, wie etwa Apple oder </a:t>
            </a:r>
            <a:r>
              <a:rPr lang="de-DE" sz="1200" b="0" i="0" u="none" strike="noStrike" kern="1200" dirty="0" err="1">
                <a:solidFill>
                  <a:schemeClr val="tx1"/>
                </a:solidFill>
                <a:effectLst/>
                <a:latin typeface="+mn-lt"/>
                <a:ea typeface="+mn-ea"/>
                <a:cs typeface="+mn-cs"/>
                <a:hlinkClick r:id="rId3" tooltip="Acorn"/>
              </a:rPr>
              <a:t>Acorn</a:t>
            </a:r>
            <a:r>
              <a:rPr lang="de-DE" sz="1200" b="0" i="0" kern="1200" dirty="0">
                <a:solidFill>
                  <a:schemeClr val="tx1"/>
                </a:solidFill>
                <a:effectLst/>
                <a:latin typeface="+mn-lt"/>
                <a:ea typeface="+mn-ea"/>
                <a:cs typeface="+mn-cs"/>
              </a:rPr>
              <a:t>.</a:t>
            </a:r>
            <a:r>
              <a:rPr lang="de-DE" sz="1200" b="0" i="0" u="none" strike="noStrike" kern="1200" baseline="30000" dirty="0">
                <a:solidFill>
                  <a:schemeClr val="tx1"/>
                </a:solidFill>
                <a:effectLst/>
                <a:latin typeface="+mn-lt"/>
                <a:ea typeface="+mn-ea"/>
                <a:cs typeface="+mn-cs"/>
                <a:hlinkClick r:id="rId4"/>
              </a:rPr>
              <a:t>[7]</a:t>
            </a:r>
            <a:r>
              <a:rPr lang="de-DE" sz="1200" b="0" i="0" kern="1200" dirty="0">
                <a:solidFill>
                  <a:schemeClr val="tx1"/>
                </a:solidFill>
                <a:effectLst/>
                <a:latin typeface="+mn-lt"/>
                <a:ea typeface="+mn-ea"/>
                <a:cs typeface="+mn-cs"/>
              </a:rPr>
              <a:t> Das „Pi“ steht für „Python </a:t>
            </a:r>
            <a:r>
              <a:rPr lang="de-DE" sz="1200" b="0" i="0" kern="1200" dirty="0" err="1">
                <a:solidFill>
                  <a:schemeClr val="tx1"/>
                </a:solidFill>
                <a:effectLst/>
                <a:latin typeface="+mn-lt"/>
                <a:ea typeface="+mn-ea"/>
                <a:cs typeface="+mn-cs"/>
              </a:rPr>
              <a:t>interpreter</a:t>
            </a:r>
            <a:r>
              <a:rPr lang="de-DE" sz="1200" b="0" i="0" kern="1200" dirty="0">
                <a:solidFill>
                  <a:schemeClr val="tx1"/>
                </a:solidFill>
                <a:effectLst/>
                <a:latin typeface="+mn-lt"/>
                <a:ea typeface="+mn-ea"/>
                <a:cs typeface="+mn-cs"/>
              </a:rPr>
              <a:t>“, ursprünglich sollte der Rechner mit fest eingebautem </a:t>
            </a:r>
            <a:r>
              <a:rPr lang="de-DE" sz="1200" b="0" i="0" u="none" strike="noStrike" kern="1200" dirty="0">
                <a:solidFill>
                  <a:schemeClr val="tx1"/>
                </a:solidFill>
                <a:effectLst/>
                <a:latin typeface="+mn-lt"/>
                <a:ea typeface="+mn-ea"/>
                <a:cs typeface="+mn-cs"/>
                <a:hlinkClick r:id="rId5" tooltip="Interpreter"/>
              </a:rPr>
              <a:t>Interpreter</a:t>
            </a:r>
            <a:r>
              <a:rPr lang="de-DE" sz="1200" b="0" i="0" kern="1200" dirty="0">
                <a:solidFill>
                  <a:schemeClr val="tx1"/>
                </a:solidFill>
                <a:effectLst/>
                <a:latin typeface="+mn-lt"/>
                <a:ea typeface="+mn-ea"/>
                <a:cs typeface="+mn-cs"/>
              </a:rPr>
              <a:t> für die Programmiersprache </a:t>
            </a:r>
            <a:r>
              <a:rPr lang="de-DE" sz="1200" b="0" i="0" u="none" strike="noStrike" kern="1200" dirty="0">
                <a:solidFill>
                  <a:schemeClr val="tx1"/>
                </a:solidFill>
                <a:effectLst/>
                <a:latin typeface="+mn-lt"/>
                <a:ea typeface="+mn-ea"/>
                <a:cs typeface="+mn-cs"/>
                <a:hlinkClick r:id="rId6" tooltip="Python (Programmiersprache)"/>
              </a:rPr>
              <a:t>Python</a:t>
            </a:r>
            <a:r>
              <a:rPr lang="de-DE" sz="1200" b="0" i="0" kern="1200" dirty="0">
                <a:solidFill>
                  <a:schemeClr val="tx1"/>
                </a:solidFill>
                <a:effectLst/>
                <a:latin typeface="+mn-lt"/>
                <a:ea typeface="+mn-ea"/>
                <a:cs typeface="+mn-cs"/>
              </a:rPr>
              <a:t> geliefert werden, ähnlich wie bei den Heimcomputern der 1980er Jahre fast durchweg ein </a:t>
            </a:r>
            <a:r>
              <a:rPr lang="de-DE" sz="1200" b="0" i="0" u="none" strike="noStrike" kern="1200" dirty="0">
                <a:solidFill>
                  <a:schemeClr val="tx1"/>
                </a:solidFill>
                <a:effectLst/>
                <a:latin typeface="+mn-lt"/>
                <a:ea typeface="+mn-ea"/>
                <a:cs typeface="+mn-cs"/>
                <a:hlinkClick r:id="rId7" tooltip="BASIC"/>
              </a:rPr>
              <a:t>BASIC</a:t>
            </a:r>
            <a:r>
              <a:rPr lang="de-DE" sz="1200" b="0" i="0" kern="1200" dirty="0">
                <a:solidFill>
                  <a:schemeClr val="tx1"/>
                </a:solidFill>
                <a:effectLst/>
                <a:latin typeface="+mn-lt"/>
                <a:ea typeface="+mn-ea"/>
                <a:cs typeface="+mn-cs"/>
              </a:rPr>
              <a:t>-Interpreter eingebaut war.</a:t>
            </a:r>
            <a:r>
              <a:rPr lang="de-DE" sz="1200" b="0" i="0" u="none" strike="noStrike" kern="1200" baseline="30000" dirty="0">
                <a:solidFill>
                  <a:schemeClr val="tx1"/>
                </a:solidFill>
                <a:effectLst/>
                <a:latin typeface="+mn-lt"/>
                <a:ea typeface="+mn-ea"/>
                <a:cs typeface="+mn-cs"/>
                <a:hlinkClick r:id="rId8"/>
              </a:rPr>
              <a:t>[8]</a:t>
            </a:r>
            <a:endParaRPr lang="de-DE" sz="1200" b="0" i="0" kern="1200" dirty="0">
              <a:solidFill>
                <a:schemeClr val="tx1"/>
              </a:solidFill>
              <a:effectLst/>
              <a:latin typeface="+mn-lt"/>
              <a:ea typeface="+mn-ea"/>
              <a:cs typeface="+mn-cs"/>
            </a:endParaRPr>
          </a:p>
          <a:p>
            <a:r>
              <a:rPr lang="de-DE" sz="1200" b="0" i="0" kern="1200" dirty="0">
                <a:solidFill>
                  <a:schemeClr val="tx1"/>
                </a:solidFill>
                <a:effectLst/>
                <a:latin typeface="+mn-lt"/>
                <a:ea typeface="+mn-ea"/>
                <a:cs typeface="+mn-cs"/>
              </a:rPr>
              <a:t>Das Logo des Projekts wurde im Rahmen eines öffentlich ausgeschriebenen Wettbewerbs ausgewählt. Es zeigt eine stilisierte </a:t>
            </a:r>
            <a:r>
              <a:rPr lang="de-DE" sz="1200" b="0" i="0" u="none" strike="noStrike" kern="1200" dirty="0">
                <a:solidFill>
                  <a:schemeClr val="tx1"/>
                </a:solidFill>
                <a:effectLst/>
                <a:latin typeface="+mn-lt"/>
                <a:ea typeface="+mn-ea"/>
                <a:cs typeface="+mn-cs"/>
                <a:hlinkClick r:id="rId9" tooltip="Himbeere"/>
              </a:rPr>
              <a:t>Himbeere</a:t>
            </a:r>
            <a:r>
              <a:rPr lang="de-DE" sz="1200" b="0" i="0" kern="1200" dirty="0">
                <a:solidFill>
                  <a:schemeClr val="tx1"/>
                </a:solidFill>
                <a:effectLst/>
                <a:latin typeface="+mn-lt"/>
                <a:ea typeface="+mn-ea"/>
                <a:cs typeface="+mn-cs"/>
              </a:rPr>
              <a:t>.</a:t>
            </a:r>
          </a:p>
          <a:p>
            <a:endParaRPr lang="de-DE" dirty="0"/>
          </a:p>
          <a:p>
            <a:r>
              <a:rPr lang="de-DE" sz="1200" b="0" i="0" kern="1200" dirty="0">
                <a:solidFill>
                  <a:schemeClr val="tx1"/>
                </a:solidFill>
                <a:effectLst/>
                <a:latin typeface="+mn-lt"/>
                <a:ea typeface="+mn-ea"/>
                <a:cs typeface="+mn-cs"/>
              </a:rPr>
              <a:t>Ein Prototyp mit einem </a:t>
            </a:r>
            <a:r>
              <a:rPr lang="de-DE" sz="1200" b="0" i="0" u="none" strike="noStrike" kern="1200" dirty="0">
                <a:solidFill>
                  <a:schemeClr val="tx1"/>
                </a:solidFill>
                <a:effectLst/>
                <a:latin typeface="+mn-lt"/>
                <a:ea typeface="+mn-ea"/>
                <a:cs typeface="+mn-cs"/>
                <a:hlinkClick r:id="rId10" tooltip="Atmel"/>
              </a:rPr>
              <a:t>Atmel</a:t>
            </a:r>
            <a:r>
              <a:rPr lang="de-DE" sz="1200" b="0" i="0" kern="1200" dirty="0">
                <a:solidFill>
                  <a:schemeClr val="tx1"/>
                </a:solidFill>
                <a:effectLst/>
                <a:latin typeface="+mn-lt"/>
                <a:ea typeface="+mn-ea"/>
                <a:cs typeface="+mn-cs"/>
              </a:rPr>
              <a:t>-</a:t>
            </a:r>
            <a:r>
              <a:rPr lang="de-DE" sz="1200" b="0" i="0" u="none" strike="noStrike" kern="1200" dirty="0">
                <a:solidFill>
                  <a:schemeClr val="tx1"/>
                </a:solidFill>
                <a:effectLst/>
                <a:latin typeface="+mn-lt"/>
                <a:ea typeface="+mn-ea"/>
                <a:cs typeface="+mn-cs"/>
                <a:hlinkClick r:id="rId11" tooltip="ATmega"/>
              </a:rPr>
              <a:t>ATmega</a:t>
            </a:r>
            <a:r>
              <a:rPr lang="de-DE" sz="1200" b="0" i="0" kern="1200" dirty="0">
                <a:solidFill>
                  <a:schemeClr val="tx1"/>
                </a:solidFill>
                <a:effectLst/>
                <a:latin typeface="+mn-lt"/>
                <a:ea typeface="+mn-ea"/>
                <a:cs typeface="+mn-cs"/>
              </a:rPr>
              <a:t>644-</a:t>
            </a:r>
            <a:r>
              <a:rPr lang="de-DE" sz="1200" b="0" i="0" u="none" strike="noStrike" kern="1200" dirty="0">
                <a:solidFill>
                  <a:schemeClr val="tx1"/>
                </a:solidFill>
                <a:effectLst/>
                <a:latin typeface="+mn-lt"/>
                <a:ea typeface="+mn-ea"/>
                <a:cs typeface="+mn-cs"/>
                <a:hlinkClick r:id="rId12" tooltip="Mikrocontroller"/>
              </a:rPr>
              <a:t>Mikrocontroller</a:t>
            </a:r>
            <a:r>
              <a:rPr lang="de-DE" sz="1200" b="0" i="0" kern="1200" dirty="0">
                <a:solidFill>
                  <a:schemeClr val="tx1"/>
                </a:solidFill>
                <a:effectLst/>
                <a:latin typeface="+mn-lt"/>
                <a:ea typeface="+mn-ea"/>
                <a:cs typeface="+mn-cs"/>
              </a:rPr>
              <a:t> wurde im Jahr 2006 produziert.</a:t>
            </a:r>
            <a:r>
              <a:rPr lang="de-DE" sz="1200" b="0" i="0" u="none" strike="noStrike" kern="1200" baseline="30000" dirty="0">
                <a:solidFill>
                  <a:schemeClr val="tx1"/>
                </a:solidFill>
                <a:effectLst/>
                <a:latin typeface="+mn-lt"/>
                <a:ea typeface="+mn-ea"/>
                <a:cs typeface="+mn-cs"/>
                <a:hlinkClick r:id="rId13"/>
              </a:rPr>
              <a:t>[16]</a:t>
            </a:r>
            <a:r>
              <a:rPr lang="de-DE" sz="1200" b="0" i="0" kern="1200" dirty="0">
                <a:solidFill>
                  <a:schemeClr val="tx1"/>
                </a:solidFill>
                <a:effectLst/>
                <a:latin typeface="+mn-lt"/>
                <a:ea typeface="+mn-ea"/>
                <a:cs typeface="+mn-cs"/>
              </a:rPr>
              <a:t> Die Schaltpläne der Platine wurden veröffentlicht.</a:t>
            </a:r>
            <a:endParaRPr lang="de-DE" sz="1200" b="0" i="0" u="none" strike="noStrike" kern="1200" baseline="30000" dirty="0">
              <a:solidFill>
                <a:schemeClr val="tx1"/>
              </a:solidFill>
              <a:effectLst/>
              <a:latin typeface="+mn-lt"/>
              <a:ea typeface="+mn-ea"/>
              <a:cs typeface="+mn-cs"/>
            </a:endParaRPr>
          </a:p>
          <a:p>
            <a:r>
              <a:rPr lang="de-DE" sz="1200" b="0" i="0" kern="1200" dirty="0">
                <a:solidFill>
                  <a:schemeClr val="tx1"/>
                </a:solidFill>
                <a:effectLst/>
                <a:latin typeface="+mn-lt"/>
                <a:ea typeface="+mn-ea"/>
                <a:cs typeface="+mn-cs"/>
              </a:rPr>
              <a:t>Die Leistungen des Gerätes überzeugten die Entwickler nicht. Wegen des damals beginnenden Booms von </a:t>
            </a:r>
            <a:r>
              <a:rPr lang="de-DE" sz="1200" b="0" i="0" u="none" strike="noStrike" kern="1200" dirty="0">
                <a:solidFill>
                  <a:schemeClr val="tx1"/>
                </a:solidFill>
                <a:effectLst/>
                <a:latin typeface="+mn-lt"/>
                <a:ea typeface="+mn-ea"/>
                <a:cs typeface="+mn-cs"/>
                <a:hlinkClick r:id="rId14" tooltip="Smartphone"/>
              </a:rPr>
              <a:t>Smartphones</a:t>
            </a:r>
            <a:r>
              <a:rPr lang="de-DE" sz="1200" b="0" i="0" kern="1200" dirty="0">
                <a:solidFill>
                  <a:schemeClr val="tx1"/>
                </a:solidFill>
                <a:effectLst/>
                <a:latin typeface="+mn-lt"/>
                <a:ea typeface="+mn-ea"/>
                <a:cs typeface="+mn-cs"/>
              </a:rPr>
              <a:t> kamen jedoch geeignete ARM-Prozessoren auf den Markt. Man fand mit dem BCM2835 einen günstigen Prozessor mit verhältnismäßig hoher Leistung und entwarf für diese CPU eine neue </a:t>
            </a:r>
            <a:r>
              <a:rPr lang="de-DE" sz="1200" b="0" i="0" u="none" strike="noStrike" kern="1200" dirty="0">
                <a:solidFill>
                  <a:schemeClr val="tx1"/>
                </a:solidFill>
                <a:effectLst/>
                <a:latin typeface="+mn-lt"/>
                <a:ea typeface="+mn-ea"/>
                <a:cs typeface="+mn-cs"/>
                <a:hlinkClick r:id="rId15" tooltip="Mehrlagenplatine"/>
              </a:rPr>
              <a:t>Mehrlagenplatine</a:t>
            </a:r>
            <a:r>
              <a:rPr lang="de-DE" sz="1200" b="0" i="0" kern="1200" dirty="0">
                <a:solidFill>
                  <a:schemeClr val="tx1"/>
                </a:solidFill>
                <a:effectLst/>
                <a:latin typeface="+mn-lt"/>
                <a:ea typeface="+mn-ea"/>
                <a:cs typeface="+mn-cs"/>
              </a:rPr>
              <a:t>. Für den </a:t>
            </a:r>
            <a:r>
              <a:rPr lang="de-DE" sz="1200" b="0" i="0" kern="1200" dirty="0" err="1">
                <a:solidFill>
                  <a:schemeClr val="tx1"/>
                </a:solidFill>
                <a:effectLst/>
                <a:latin typeface="+mn-lt"/>
                <a:ea typeface="+mn-ea"/>
                <a:cs typeface="+mn-cs"/>
              </a:rPr>
              <a:t>Atmel</a:t>
            </a:r>
            <a:r>
              <a:rPr lang="de-DE" sz="1200" b="0" i="0" kern="1200" dirty="0">
                <a:solidFill>
                  <a:schemeClr val="tx1"/>
                </a:solidFill>
                <a:effectLst/>
                <a:latin typeface="+mn-lt"/>
                <a:ea typeface="+mn-ea"/>
                <a:cs typeface="+mn-cs"/>
              </a:rPr>
              <a:t> war man noch mit einer </a:t>
            </a:r>
            <a:r>
              <a:rPr lang="de-DE" sz="1200" b="0" i="0" u="none" strike="noStrike" kern="1200" dirty="0">
                <a:solidFill>
                  <a:schemeClr val="tx1"/>
                </a:solidFill>
                <a:effectLst/>
                <a:latin typeface="+mn-lt"/>
                <a:ea typeface="+mn-ea"/>
                <a:cs typeface="+mn-cs"/>
                <a:hlinkClick r:id="rId16" tooltip="Lochrasterplatine"/>
              </a:rPr>
              <a:t>Lochrasterplatine</a:t>
            </a:r>
            <a:r>
              <a:rPr lang="de-DE" sz="1200" b="0" i="0" kern="1200" dirty="0">
                <a:solidFill>
                  <a:schemeClr val="tx1"/>
                </a:solidFill>
                <a:effectLst/>
                <a:latin typeface="+mn-lt"/>
                <a:ea typeface="+mn-ea"/>
                <a:cs typeface="+mn-cs"/>
              </a:rPr>
              <a:t> ausgekommen.</a:t>
            </a:r>
          </a:p>
          <a:p>
            <a:endParaRPr lang="de-DE" sz="1200" b="0" i="0" kern="1200" dirty="0">
              <a:solidFill>
                <a:schemeClr val="tx1"/>
              </a:solidFill>
              <a:effectLst/>
              <a:latin typeface="+mn-lt"/>
              <a:ea typeface="+mn-ea"/>
              <a:cs typeface="+mn-cs"/>
            </a:endParaRPr>
          </a:p>
          <a:p>
            <a:r>
              <a:rPr lang="de-DE" sz="1200" b="0" i="0" u="none" strike="noStrike" kern="1200" dirty="0">
                <a:solidFill>
                  <a:schemeClr val="tx1"/>
                </a:solidFill>
                <a:effectLst/>
                <a:latin typeface="+mn-lt"/>
                <a:ea typeface="+mn-ea"/>
                <a:cs typeface="+mn-cs"/>
                <a:hlinkClick r:id="rId17" tooltip="Eben Upton"/>
              </a:rPr>
              <a:t>Eben Upton</a:t>
            </a:r>
            <a:r>
              <a:rPr lang="de-DE" sz="1200" b="0" i="0" kern="1200" dirty="0">
                <a:solidFill>
                  <a:schemeClr val="tx1"/>
                </a:solidFill>
                <a:effectLst/>
                <a:latin typeface="+mn-lt"/>
                <a:ea typeface="+mn-ea"/>
                <a:cs typeface="+mn-cs"/>
              </a:rPr>
              <a:t> – Ingenieur bei Broadcom Europe, Gründer einiger Software-Start-Ups und früherer Direktor im Bereich Informatik am St. John’s College in Cambridge; CEO der Raspberry Pi </a:t>
            </a:r>
            <a:r>
              <a:rPr lang="de-DE" sz="1200" b="0" i="0" kern="1200" dirty="0" err="1">
                <a:solidFill>
                  <a:schemeClr val="tx1"/>
                </a:solidFill>
                <a:effectLst/>
                <a:latin typeface="+mn-lt"/>
                <a:ea typeface="+mn-ea"/>
                <a:cs typeface="+mn-cs"/>
              </a:rPr>
              <a:t>trading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company</a:t>
            </a:r>
            <a:endParaRPr lang="de-DE" sz="1200" b="0" i="0" kern="1200" dirty="0">
              <a:solidFill>
                <a:schemeClr val="tx1"/>
              </a:solidFill>
              <a:effectLst/>
              <a:latin typeface="+mn-lt"/>
              <a:ea typeface="+mn-ea"/>
              <a:cs typeface="+mn-cs"/>
            </a:endParaRPr>
          </a:p>
          <a:p>
            <a:endParaRPr lang="de-DE" sz="1200" b="0" i="0" kern="1200" dirty="0">
              <a:solidFill>
                <a:schemeClr val="tx1"/>
              </a:solidFill>
              <a:effectLst/>
              <a:latin typeface="+mn-lt"/>
              <a:ea typeface="+mn-ea"/>
              <a:cs typeface="+mn-cs"/>
            </a:endParaRPr>
          </a:p>
          <a:p>
            <a:r>
              <a:rPr lang="de-DE" sz="1200" b="0" i="0" kern="1200" dirty="0">
                <a:solidFill>
                  <a:schemeClr val="tx1"/>
                </a:solidFill>
                <a:effectLst/>
                <a:latin typeface="+mn-lt"/>
                <a:ea typeface="+mn-ea"/>
                <a:cs typeface="+mn-cs"/>
              </a:rPr>
              <a:t>Bilder:</a:t>
            </a:r>
          </a:p>
          <a:p>
            <a:r>
              <a:rPr lang="de-DE" sz="1200" b="0" i="0" kern="1200" dirty="0">
                <a:solidFill>
                  <a:schemeClr val="tx1"/>
                </a:solidFill>
                <a:effectLst/>
                <a:latin typeface="+mn-lt"/>
                <a:ea typeface="+mn-ea"/>
                <a:cs typeface="+mn-cs"/>
              </a:rPr>
              <a:t>Ur-Raspberry </a:t>
            </a:r>
            <a:r>
              <a:rPr lang="de-DE" sz="1200" b="0" i="0" kern="1200" dirty="0" err="1">
                <a:solidFill>
                  <a:schemeClr val="tx1"/>
                </a:solidFill>
                <a:effectLst/>
                <a:latin typeface="+mn-lt"/>
                <a:ea typeface="+mn-ea"/>
                <a:cs typeface="+mn-cs"/>
              </a:rPr>
              <a:t>Pi:Philip</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Colligan</a:t>
            </a:r>
            <a:r>
              <a:rPr lang="de-DE" sz="1200" b="0" i="0" kern="1200" dirty="0">
                <a:solidFill>
                  <a:schemeClr val="tx1"/>
                </a:solidFill>
                <a:effectLst/>
                <a:latin typeface="+mn-lt"/>
                <a:ea typeface="+mn-ea"/>
                <a:cs typeface="+mn-cs"/>
              </a:rPr>
              <a:t>, CEO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RPi</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Foundation</a:t>
            </a:r>
            <a:r>
              <a:rPr lang="de-DE" sz="1200" b="0" i="0" kern="1200" dirty="0">
                <a:solidFill>
                  <a:schemeClr val="tx1"/>
                </a:solidFill>
                <a:effectLst/>
                <a:latin typeface="+mn-lt"/>
                <a:ea typeface="+mn-ea"/>
                <a:cs typeface="+mn-cs"/>
              </a:rPr>
              <a:t>; Eben Upton, CEO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RPi</a:t>
            </a:r>
            <a:r>
              <a:rPr lang="de-DE" sz="1200" b="0" i="0" kern="1200" dirty="0">
                <a:solidFill>
                  <a:schemeClr val="tx1"/>
                </a:solidFill>
                <a:effectLst/>
                <a:latin typeface="+mn-lt"/>
                <a:ea typeface="+mn-ea"/>
                <a:cs typeface="+mn-cs"/>
              </a:rPr>
              <a:t> Trading und Entwickler des Raspberry </a:t>
            </a:r>
            <a:r>
              <a:rPr lang="de-DE" sz="1200" b="0" i="0" kern="1200" dirty="0" err="1">
                <a:solidFill>
                  <a:schemeClr val="tx1"/>
                </a:solidFill>
                <a:effectLst/>
                <a:latin typeface="+mn-lt"/>
                <a:ea typeface="+mn-ea"/>
                <a:cs typeface="+mn-cs"/>
              </a:rPr>
              <a:t>Pisi</a:t>
            </a:r>
            <a:r>
              <a:rPr lang="de-DE" sz="1200" b="0" i="0" kern="1200" dirty="0">
                <a:solidFill>
                  <a:schemeClr val="tx1"/>
                </a:solidFill>
                <a:effectLst/>
                <a:latin typeface="+mn-lt"/>
                <a:ea typeface="+mn-ea"/>
                <a:cs typeface="+mn-cs"/>
              </a:rPr>
              <a:t>; David </a:t>
            </a:r>
            <a:r>
              <a:rPr lang="de-DE" sz="1200" b="0" i="0" kern="1200" dirty="0" err="1">
                <a:solidFill>
                  <a:schemeClr val="tx1"/>
                </a:solidFill>
                <a:effectLst/>
                <a:latin typeface="+mn-lt"/>
                <a:ea typeface="+mn-ea"/>
                <a:cs typeface="+mn-cs"/>
              </a:rPr>
              <a:t>Cleevely</a:t>
            </a:r>
            <a:r>
              <a:rPr lang="de-DE" sz="1200" b="0" i="0" kern="1200" dirty="0">
                <a:solidFill>
                  <a:schemeClr val="tx1"/>
                </a:solidFill>
                <a:effectLst/>
                <a:latin typeface="+mn-lt"/>
                <a:ea typeface="+mn-ea"/>
                <a:cs typeface="+mn-cs"/>
              </a:rPr>
              <a:t>, Chair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Board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Trustees, mit dem Prototyp des </a:t>
            </a:r>
            <a:r>
              <a:rPr lang="de-DE" sz="1200" b="0" i="0" kern="1200" dirty="0" err="1">
                <a:solidFill>
                  <a:schemeClr val="tx1"/>
                </a:solidFill>
                <a:effectLst/>
                <a:latin typeface="+mn-lt"/>
                <a:ea typeface="+mn-ea"/>
                <a:cs typeface="+mn-cs"/>
              </a:rPr>
              <a:t>RPi</a:t>
            </a:r>
            <a:r>
              <a:rPr lang="de-DE" sz="1200" b="0" i="0" kern="1200" dirty="0">
                <a:solidFill>
                  <a:schemeClr val="tx1"/>
                </a:solidFill>
                <a:effectLst/>
                <a:latin typeface="+mn-lt"/>
                <a:ea typeface="+mn-ea"/>
                <a:cs typeface="+mn-cs"/>
              </a:rPr>
              <a:t>, den Eben 2006 entwickelte.</a:t>
            </a:r>
          </a:p>
          <a:p>
            <a:endParaRPr lang="de-DE" sz="1200" b="0" i="0" kern="1200" dirty="0">
              <a:solidFill>
                <a:schemeClr val="tx1"/>
              </a:solidFill>
              <a:effectLst/>
              <a:latin typeface="+mn-lt"/>
              <a:ea typeface="+mn-ea"/>
              <a:cs typeface="+mn-cs"/>
            </a:endParaRPr>
          </a:p>
          <a:p>
            <a:r>
              <a:rPr lang="de-DE" sz="1200" b="0" i="0" kern="1200" dirty="0">
                <a:solidFill>
                  <a:schemeClr val="tx1"/>
                </a:solidFill>
                <a:effectLst/>
                <a:latin typeface="+mn-lt"/>
                <a:ea typeface="+mn-ea"/>
                <a:cs typeface="+mn-cs"/>
              </a:rPr>
              <a:t>Taktete der Urahn des </a:t>
            </a:r>
            <a:r>
              <a:rPr lang="de-DE" sz="1200" b="0" i="0" u="sng" kern="1200" dirty="0">
                <a:solidFill>
                  <a:schemeClr val="tx1"/>
                </a:solidFill>
                <a:effectLst/>
                <a:latin typeface="+mn-lt"/>
                <a:ea typeface="+mn-ea"/>
                <a:cs typeface="+mn-cs"/>
                <a:hlinkClick r:id="rId18"/>
              </a:rPr>
              <a:t>Raspberry Pi</a:t>
            </a:r>
            <a:r>
              <a:rPr lang="de-DE" sz="1200" b="0" i="0" kern="1200" dirty="0">
                <a:solidFill>
                  <a:schemeClr val="tx1"/>
                </a:solidFill>
                <a:effectLst/>
                <a:latin typeface="+mn-lt"/>
                <a:ea typeface="+mn-ea"/>
                <a:cs typeface="+mn-cs"/>
              </a:rPr>
              <a:t> von 2006 noch mit schlappen 22,1 MHz, brachte es der erste offizielle Raspberry Pi von 2012, Raspberry Pi B, bereits auf 700 MHz, angetrieben von </a:t>
            </a:r>
            <a:r>
              <a:rPr lang="de-DE" sz="1200" b="0" i="0" kern="1200" dirty="0" err="1">
                <a:solidFill>
                  <a:schemeClr val="tx1"/>
                </a:solidFill>
                <a:effectLst/>
                <a:latin typeface="+mn-lt"/>
                <a:ea typeface="+mn-ea"/>
                <a:cs typeface="+mn-cs"/>
              </a:rPr>
              <a:t>Broadcoms</a:t>
            </a:r>
            <a:r>
              <a:rPr lang="de-DE" sz="1200" b="0" i="0" kern="1200" dirty="0">
                <a:solidFill>
                  <a:schemeClr val="tx1"/>
                </a:solidFill>
                <a:effectLst/>
                <a:latin typeface="+mn-lt"/>
                <a:ea typeface="+mn-ea"/>
                <a:cs typeface="+mn-cs"/>
              </a:rPr>
              <a:t> BCM2835-SoC.</a:t>
            </a:r>
          </a:p>
          <a:p>
            <a:endParaRPr lang="de-DE" sz="1200" b="0" i="0" kern="1200" dirty="0">
              <a:solidFill>
                <a:schemeClr val="tx1"/>
              </a:solidFill>
              <a:effectLst/>
              <a:latin typeface="+mn-lt"/>
              <a:ea typeface="+mn-ea"/>
              <a:cs typeface="+mn-cs"/>
            </a:endParaRPr>
          </a:p>
          <a:p>
            <a:r>
              <a:rPr lang="de-DE" sz="1200" b="0" i="0" kern="1200" dirty="0">
                <a:solidFill>
                  <a:schemeClr val="tx1"/>
                </a:solidFill>
                <a:effectLst/>
                <a:latin typeface="+mn-lt"/>
                <a:ea typeface="+mn-ea"/>
                <a:cs typeface="+mn-cs"/>
              </a:rPr>
              <a:t>Eben Upton, Entwickler des Raspberry Pis, arbeitete zur Zeit der Fertigung des ersten offiziellen Raspberry Pis bei Broadcom, sicher einer der Gründe für die spätere Entscheidung, einen Broadcom-</a:t>
            </a:r>
            <a:r>
              <a:rPr lang="de-DE" sz="1200" b="0" i="0" kern="1200" dirty="0" err="1">
                <a:solidFill>
                  <a:schemeClr val="tx1"/>
                </a:solidFill>
                <a:effectLst/>
                <a:latin typeface="+mn-lt"/>
                <a:ea typeface="+mn-ea"/>
                <a:cs typeface="+mn-cs"/>
              </a:rPr>
              <a:t>SoC</a:t>
            </a:r>
            <a:r>
              <a:rPr lang="de-DE" sz="1200" b="0" i="0" kern="1200" dirty="0">
                <a:solidFill>
                  <a:schemeClr val="tx1"/>
                </a:solidFill>
                <a:effectLst/>
                <a:latin typeface="+mn-lt"/>
                <a:ea typeface="+mn-ea"/>
                <a:cs typeface="+mn-cs"/>
              </a:rPr>
              <a:t> zu wählen.</a:t>
            </a:r>
          </a:p>
          <a:p>
            <a:r>
              <a:rPr lang="de-DE" sz="1200" b="0" i="0" kern="1200" dirty="0">
                <a:solidFill>
                  <a:schemeClr val="tx1"/>
                </a:solidFill>
                <a:effectLst/>
                <a:latin typeface="+mn-lt"/>
                <a:ea typeface="+mn-ea"/>
                <a:cs typeface="+mn-cs"/>
              </a:rPr>
              <a:t>In puncto Speicher war der Prototyp des Raspberry Pis von 2006 mit 512K SRAM für </a:t>
            </a:r>
            <a:r>
              <a:rPr lang="de-DE" sz="1200" b="0" i="0" kern="1200" dirty="0" err="1">
                <a:solidFill>
                  <a:schemeClr val="tx1"/>
                </a:solidFill>
                <a:effectLst/>
                <a:latin typeface="+mn-lt"/>
                <a:ea typeface="+mn-ea"/>
                <a:cs typeface="+mn-cs"/>
              </a:rPr>
              <a:t>Daten-und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Framebuffer</a:t>
            </a:r>
            <a:r>
              <a:rPr lang="de-DE" sz="1200" b="0" i="0" kern="1200" dirty="0">
                <a:solidFill>
                  <a:schemeClr val="tx1"/>
                </a:solidFill>
                <a:effectLst/>
                <a:latin typeface="+mn-lt"/>
                <a:ea typeface="+mn-ea"/>
                <a:cs typeface="+mn-cs"/>
              </a:rPr>
              <a:t>-Speicher bestückt – Raspberry Pi B verfügte über 512 MB LPDDR2-SDRAM.</a:t>
            </a:r>
          </a:p>
          <a:p>
            <a:endParaRPr lang="de-DE" sz="1200" b="0" i="0" kern="1200" dirty="0">
              <a:solidFill>
                <a:schemeClr val="tx1"/>
              </a:solidFill>
              <a:effectLst/>
              <a:latin typeface="+mn-lt"/>
              <a:ea typeface="+mn-ea"/>
              <a:cs typeface="+mn-cs"/>
            </a:endParaRPr>
          </a:p>
          <a:p>
            <a:r>
              <a:rPr lang="de-DE" sz="1200" b="0" i="0" kern="1200" dirty="0">
                <a:solidFill>
                  <a:schemeClr val="tx1"/>
                </a:solidFill>
                <a:effectLst/>
                <a:latin typeface="+mn-lt"/>
                <a:ea typeface="+mn-ea"/>
                <a:cs typeface="+mn-cs"/>
              </a:rPr>
              <a:t>Eben Upton zum Raspberry-Pi-Prototyp von 2006: „Am Ende erkannte ich, dass eine wesentlich höhere Leistung und ein Allzweck-Betriebssystem erforderlich waren ....</a:t>
            </a:r>
          </a:p>
          <a:p>
            <a:endParaRPr lang="de-DE" sz="1200" b="0" i="0" kern="1200" dirty="0">
              <a:solidFill>
                <a:schemeClr val="tx1"/>
              </a:solidFill>
              <a:effectLst/>
              <a:latin typeface="+mn-lt"/>
              <a:ea typeface="+mn-ea"/>
              <a:cs typeface="+mn-cs"/>
            </a:endParaRPr>
          </a:p>
          <a:p>
            <a:r>
              <a:rPr lang="de-DE" sz="1200" b="0" i="0" kern="1200" dirty="0">
                <a:solidFill>
                  <a:schemeClr val="tx1"/>
                </a:solidFill>
                <a:effectLst/>
                <a:latin typeface="+mn-lt"/>
                <a:ea typeface="+mn-ea"/>
                <a:cs typeface="+mn-cs"/>
              </a:rPr>
              <a:t>2012 brachte die gemeinnützige Organisation Raspberry Pi </a:t>
            </a:r>
            <a:r>
              <a:rPr lang="de-DE" sz="1200" b="0" i="0" kern="1200" dirty="0" err="1">
                <a:solidFill>
                  <a:schemeClr val="tx1"/>
                </a:solidFill>
                <a:effectLst/>
                <a:latin typeface="+mn-lt"/>
                <a:ea typeface="+mn-ea"/>
                <a:cs typeface="+mn-cs"/>
              </a:rPr>
              <a:t>Foundation</a:t>
            </a:r>
            <a:r>
              <a:rPr lang="de-DE" sz="1200" b="0" i="0" kern="1200" dirty="0">
                <a:solidFill>
                  <a:schemeClr val="tx1"/>
                </a:solidFill>
                <a:effectLst/>
                <a:latin typeface="+mn-lt"/>
                <a:ea typeface="+mn-ea"/>
                <a:cs typeface="+mn-cs"/>
              </a:rPr>
              <a:t> das erste offizielle Modell, den Raspberry Pi B, auf den Markt: Ausgestattet mit </a:t>
            </a:r>
            <a:r>
              <a:rPr lang="de-DE" sz="1200" b="0" i="0" kern="1200" dirty="0" err="1">
                <a:solidFill>
                  <a:schemeClr val="tx1"/>
                </a:solidFill>
                <a:effectLst/>
                <a:latin typeface="+mn-lt"/>
                <a:ea typeface="+mn-ea"/>
                <a:cs typeface="+mn-cs"/>
              </a:rPr>
              <a:t>Broadcoms</a:t>
            </a:r>
            <a:r>
              <a:rPr lang="de-DE" sz="1200" b="0" i="0" kern="1200" dirty="0">
                <a:solidFill>
                  <a:schemeClr val="tx1"/>
                </a:solidFill>
                <a:effectLst/>
                <a:latin typeface="+mn-lt"/>
                <a:ea typeface="+mn-ea"/>
                <a:cs typeface="+mn-cs"/>
              </a:rPr>
              <a:t> BCM2836-SoC (ARMv6) mit 700 MHz Takt, </a:t>
            </a:r>
            <a:r>
              <a:rPr lang="de-DE" sz="1200" b="0" i="0" kern="1200" dirty="0" err="1">
                <a:solidFill>
                  <a:schemeClr val="tx1"/>
                </a:solidFill>
                <a:effectLst/>
                <a:latin typeface="+mn-lt"/>
                <a:ea typeface="+mn-ea"/>
                <a:cs typeface="+mn-cs"/>
              </a:rPr>
              <a:t>Broadcoms</a:t>
            </a:r>
            <a:r>
              <a:rPr lang="de-DE" sz="1200" b="0" i="0" kern="1200" dirty="0">
                <a:solidFill>
                  <a:schemeClr val="tx1"/>
                </a:solidFill>
                <a:effectLst/>
                <a:latin typeface="+mn-lt"/>
                <a:ea typeface="+mn-ea"/>
                <a:cs typeface="+mn-cs"/>
              </a:rPr>
              <a:t> Dual Core Videocore 4 für HD-Videos (1080p), </a:t>
            </a:r>
            <a:r>
              <a:rPr lang="de-DE" sz="1200" b="0" i="0" kern="1200" dirty="0" err="1">
                <a:solidFill>
                  <a:schemeClr val="tx1"/>
                </a:solidFill>
                <a:effectLst/>
                <a:latin typeface="+mn-lt"/>
                <a:ea typeface="+mn-ea"/>
                <a:cs typeface="+mn-cs"/>
              </a:rPr>
              <a:t>HDMi</a:t>
            </a:r>
            <a:r>
              <a:rPr lang="de-DE" sz="1200" b="0" i="0" kern="1200" dirty="0">
                <a:solidFill>
                  <a:schemeClr val="tx1"/>
                </a:solidFill>
                <a:effectLst/>
                <a:latin typeface="+mn-lt"/>
                <a:ea typeface="+mn-ea"/>
                <a:cs typeface="+mn-cs"/>
              </a:rPr>
              <a:t> 1.3/1.4 und 26 GPIO-Pins für die Ansteuerung externer Geräte und ausgelegt für das Betriebssystem Linux sollte Raspberry Pi für wenig Geld (rund 30 Euro) allen Schülern und Studenten, auch weniger gut betuchten, den Zugang zum Internet und Office-Programmen eröffnen.</a:t>
            </a:r>
          </a:p>
          <a:p>
            <a:endParaRPr lang="de-DE" dirty="0"/>
          </a:p>
        </p:txBody>
      </p:sp>
      <p:sp>
        <p:nvSpPr>
          <p:cNvPr id="4" name="Foliennummernplatzhalter 3"/>
          <p:cNvSpPr>
            <a:spLocks noGrp="1"/>
          </p:cNvSpPr>
          <p:nvPr>
            <p:ph type="sldNum" sz="quarter" idx="5"/>
          </p:nvPr>
        </p:nvSpPr>
        <p:spPr/>
        <p:txBody>
          <a:bodyPr/>
          <a:lstStyle/>
          <a:p>
            <a:fld id="{141FE78B-C742-47AA-80A6-E4440B61BDBA}" type="slidenum">
              <a:rPr lang="de-DE" smtClean="0"/>
              <a:t>4</a:t>
            </a:fld>
            <a:endParaRPr lang="de-DE"/>
          </a:p>
        </p:txBody>
      </p:sp>
    </p:spTree>
    <p:extLst>
      <p:ext uri="{BB962C8B-B14F-4D97-AF65-F5344CB8AC3E}">
        <p14:creationId xmlns:p14="http://schemas.microsoft.com/office/powerpoint/2010/main" val="4266403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Abbildung Raspberry Pi 4 </a:t>
            </a:r>
            <a:r>
              <a:rPr lang="de-DE" dirty="0">
                <a:sym typeface="Wingdings" panose="05000000000000000000" pitchFamily="2" charset="2"/>
              </a:rPr>
              <a:t> zweimal </a:t>
            </a:r>
            <a:r>
              <a:rPr lang="de-DE" dirty="0" err="1">
                <a:sym typeface="Wingdings" panose="05000000000000000000" pitchFamily="2" charset="2"/>
              </a:rPr>
              <a:t>microHDMI</a:t>
            </a:r>
            <a:r>
              <a:rPr lang="de-DE" dirty="0">
                <a:sym typeface="Wingdings" panose="05000000000000000000" pitchFamily="2" charset="2"/>
              </a:rPr>
              <a:t> anstatt einmal HDMI</a:t>
            </a:r>
          </a:p>
          <a:p>
            <a:endParaRPr lang="de-DE" dirty="0"/>
          </a:p>
        </p:txBody>
      </p:sp>
      <p:sp>
        <p:nvSpPr>
          <p:cNvPr id="4" name="Foliennummernplatzhalter 3"/>
          <p:cNvSpPr>
            <a:spLocks noGrp="1"/>
          </p:cNvSpPr>
          <p:nvPr>
            <p:ph type="sldNum" sz="quarter" idx="5"/>
          </p:nvPr>
        </p:nvSpPr>
        <p:spPr/>
        <p:txBody>
          <a:bodyPr/>
          <a:lstStyle/>
          <a:p>
            <a:fld id="{141FE78B-C742-47AA-80A6-E4440B61BDBA}" type="slidenum">
              <a:rPr lang="de-DE" smtClean="0"/>
              <a:t>7</a:t>
            </a:fld>
            <a:endParaRPr lang="de-DE"/>
          </a:p>
        </p:txBody>
      </p:sp>
    </p:spTree>
    <p:extLst>
      <p:ext uri="{BB962C8B-B14F-4D97-AF65-F5344CB8AC3E}">
        <p14:creationId xmlns:p14="http://schemas.microsoft.com/office/powerpoint/2010/main" val="2122378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NOOBS: New Out </a:t>
            </a:r>
            <a:r>
              <a:rPr lang="de-DE" dirty="0" err="1"/>
              <a:t>Of</a:t>
            </a:r>
            <a:r>
              <a:rPr lang="de-DE" dirty="0"/>
              <a:t> </a:t>
            </a:r>
            <a:r>
              <a:rPr lang="de-DE" dirty="0" err="1"/>
              <a:t>the</a:t>
            </a:r>
            <a:r>
              <a:rPr lang="de-DE" dirty="0"/>
              <a:t> Box Software:</a:t>
            </a:r>
          </a:p>
          <a:p>
            <a:pPr marL="171450" indent="-171450">
              <a:buFont typeface="Arial" panose="020B0604020202020204" pitchFamily="34" charset="0"/>
              <a:buChar char="•"/>
            </a:pPr>
            <a:r>
              <a:rPr lang="de-DE" sz="1200" b="0" i="0" kern="1200" dirty="0">
                <a:solidFill>
                  <a:schemeClr val="tx1"/>
                </a:solidFill>
                <a:effectLst/>
                <a:latin typeface="+mn-lt"/>
                <a:ea typeface="+mn-ea"/>
                <a:cs typeface="+mn-cs"/>
              </a:rPr>
              <a:t>NOOBS ist kein Betriebssystem, sondern eine Art Bootmanager, der die auch die Möglichkeit bietet, die gewünschte Linux-Distribution auf die SD-Speicherkarte zu installieren. Es ist also eine einfache Möglichkeit einfach mal verschiedene Linux-Distributionen auf Probe zu installieren und zu testen. Ein damit installiertes Raspbian unterscheidet sich nicht durch ein von Hand installiertes Raspbian.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141FE78B-C742-47AA-80A6-E4440B61BDBA}" type="slidenum">
              <a:rPr lang="de-DE" smtClean="0"/>
              <a:t>12</a:t>
            </a:fld>
            <a:endParaRPr lang="de-DE"/>
          </a:p>
        </p:txBody>
      </p:sp>
    </p:spTree>
    <p:extLst>
      <p:ext uri="{BB962C8B-B14F-4D97-AF65-F5344CB8AC3E}">
        <p14:creationId xmlns:p14="http://schemas.microsoft.com/office/powerpoint/2010/main" val="1087877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41FE78B-C742-47AA-80A6-E4440B61BDBA}" type="slidenum">
              <a:rPr lang="de-DE" smtClean="0"/>
              <a:t>15</a:t>
            </a:fld>
            <a:endParaRPr lang="de-DE"/>
          </a:p>
        </p:txBody>
      </p:sp>
    </p:spTree>
    <p:extLst>
      <p:ext uri="{BB962C8B-B14F-4D97-AF65-F5344CB8AC3E}">
        <p14:creationId xmlns:p14="http://schemas.microsoft.com/office/powerpoint/2010/main" val="1228617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41FE78B-C742-47AA-80A6-E4440B61BDBA}" type="slidenum">
              <a:rPr lang="de-DE" smtClean="0"/>
              <a:t>18</a:t>
            </a:fld>
            <a:endParaRPr lang="de-DE"/>
          </a:p>
        </p:txBody>
      </p:sp>
    </p:spTree>
    <p:extLst>
      <p:ext uri="{BB962C8B-B14F-4D97-AF65-F5344CB8AC3E}">
        <p14:creationId xmlns:p14="http://schemas.microsoft.com/office/powerpoint/2010/main" val="1489838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41FE78B-C742-47AA-80A6-E4440B61BDBA}" type="slidenum">
              <a:rPr lang="de-DE" smtClean="0"/>
              <a:t>22</a:t>
            </a:fld>
            <a:endParaRPr lang="de-DE"/>
          </a:p>
        </p:txBody>
      </p:sp>
    </p:spTree>
    <p:extLst>
      <p:ext uri="{BB962C8B-B14F-4D97-AF65-F5344CB8AC3E}">
        <p14:creationId xmlns:p14="http://schemas.microsoft.com/office/powerpoint/2010/main" val="3881779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41FE78B-C742-47AA-80A6-E4440B61BDBA}" type="slidenum">
              <a:rPr lang="de-DE" smtClean="0"/>
              <a:t>26</a:t>
            </a:fld>
            <a:endParaRPr lang="de-DE"/>
          </a:p>
        </p:txBody>
      </p:sp>
    </p:spTree>
    <p:extLst>
      <p:ext uri="{BB962C8B-B14F-4D97-AF65-F5344CB8AC3E}">
        <p14:creationId xmlns:p14="http://schemas.microsoft.com/office/powerpoint/2010/main" val="819921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de-DE"/>
              <a:t>Mastertitelformat bearbeiten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EABBCCE6-0C7B-48C6-B3A9-A48A304523BC}" type="datetime1">
              <a:rPr lang="de-DE" smtClean="0"/>
              <a:t>13.12.2019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FCF3B7A-9B21-4803-853B-B63C6DEA899E}" type="slidenum">
              <a:rPr lang="de-DE" smtClean="0"/>
              <a:t>‹Nr.›</a:t>
            </a:fld>
            <a:endParaRPr lang="de-DE"/>
          </a:p>
        </p:txBody>
      </p:sp>
    </p:spTree>
    <p:extLst>
      <p:ext uri="{BB962C8B-B14F-4D97-AF65-F5344CB8AC3E}">
        <p14:creationId xmlns:p14="http://schemas.microsoft.com/office/powerpoint/2010/main" val="309044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0FC98B3F-70AB-44A8-B82C-7D3E1DFBB9D2}" type="datetime1">
              <a:rPr lang="de-DE" smtClean="0"/>
              <a:t>13.12.2019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FCF3B7A-9B21-4803-853B-B63C6DEA899E}" type="slidenum">
              <a:rPr lang="de-DE" smtClean="0"/>
              <a:t>‹Nr.›</a:t>
            </a:fld>
            <a:endParaRPr lang="de-DE"/>
          </a:p>
        </p:txBody>
      </p:sp>
    </p:spTree>
    <p:extLst>
      <p:ext uri="{BB962C8B-B14F-4D97-AF65-F5344CB8AC3E}">
        <p14:creationId xmlns:p14="http://schemas.microsoft.com/office/powerpoint/2010/main" val="1474650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16C8FF61-E4F7-4459-B106-DFBDAA06B3BA}" type="datetime1">
              <a:rPr lang="de-DE" smtClean="0"/>
              <a:t>13.12.2019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FCF3B7A-9B21-4803-853B-B63C6DEA899E}" type="slidenum">
              <a:rPr lang="de-DE" smtClean="0"/>
              <a:t>‹Nr.›</a:t>
            </a:fld>
            <a:endParaRPr lang="de-DE"/>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938292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20B7C55B-5E13-4E7F-9DBF-085ADC9B35E3}" type="datetime1">
              <a:rPr lang="de-DE" smtClean="0"/>
              <a:t>13.12.2019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FCF3B7A-9B21-4803-853B-B63C6DEA899E}" type="slidenum">
              <a:rPr lang="de-DE" smtClean="0"/>
              <a:t>‹Nr.›</a:t>
            </a:fld>
            <a:endParaRPr lang="de-DE"/>
          </a:p>
        </p:txBody>
      </p:sp>
    </p:spTree>
    <p:extLst>
      <p:ext uri="{BB962C8B-B14F-4D97-AF65-F5344CB8AC3E}">
        <p14:creationId xmlns:p14="http://schemas.microsoft.com/office/powerpoint/2010/main" val="3971713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565AA6D5-BD5C-474F-86AC-3240CEA52945}" type="datetime1">
              <a:rPr lang="de-DE" smtClean="0"/>
              <a:t>13.12.2019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FCF3B7A-9B21-4803-853B-B63C6DEA899E}" type="slidenum">
              <a:rPr lang="de-DE" smtClean="0"/>
              <a:t>‹Nr.›</a:t>
            </a:fld>
            <a:endParaRPr lang="de-DE"/>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79187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F0462C2F-9A9B-4EFE-8E16-01040B599042}" type="datetime1">
              <a:rPr lang="de-DE" smtClean="0"/>
              <a:t>13.12.2019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FCF3B7A-9B21-4803-853B-B63C6DEA899E}" type="slidenum">
              <a:rPr lang="de-DE" smtClean="0"/>
              <a:t>‹Nr.›</a:t>
            </a:fld>
            <a:endParaRPr lang="de-DE"/>
          </a:p>
        </p:txBody>
      </p:sp>
    </p:spTree>
    <p:extLst>
      <p:ext uri="{BB962C8B-B14F-4D97-AF65-F5344CB8AC3E}">
        <p14:creationId xmlns:p14="http://schemas.microsoft.com/office/powerpoint/2010/main" val="25177078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7B93C9D3-21DE-4677-81BC-391F7E716C96}" type="datetime1">
              <a:rPr lang="de-DE" smtClean="0"/>
              <a:t>13.12.2019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FCF3B7A-9B21-4803-853B-B63C6DEA899E}" type="slidenum">
              <a:rPr lang="de-DE" smtClean="0"/>
              <a:t>‹Nr.›</a:t>
            </a:fld>
            <a:endParaRPr lang="de-DE"/>
          </a:p>
        </p:txBody>
      </p:sp>
    </p:spTree>
    <p:extLst>
      <p:ext uri="{BB962C8B-B14F-4D97-AF65-F5344CB8AC3E}">
        <p14:creationId xmlns:p14="http://schemas.microsoft.com/office/powerpoint/2010/main" val="1458958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de-DE"/>
              <a:t>Mastertitelformat bearbeiten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28BA405-195C-497A-B15F-2A8BA2E620FE}" type="datetime1">
              <a:rPr lang="de-DE" smtClean="0"/>
              <a:t>13.12.2019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FCF3B7A-9B21-4803-853B-B63C6DEA899E}" type="slidenum">
              <a:rPr lang="de-DE" smtClean="0"/>
              <a:t>‹Nr.›</a:t>
            </a:fld>
            <a:endParaRPr lang="de-DE"/>
          </a:p>
        </p:txBody>
      </p:sp>
    </p:spTree>
    <p:extLst>
      <p:ext uri="{BB962C8B-B14F-4D97-AF65-F5344CB8AC3E}">
        <p14:creationId xmlns:p14="http://schemas.microsoft.com/office/powerpoint/2010/main" val="734846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0E234DB0-4030-4138-93C3-A4C12F366CB4}" type="datetime1">
              <a:rPr lang="de-DE" smtClean="0"/>
              <a:t>13.12.2019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FCF3B7A-9B21-4803-853B-B63C6DEA899E}" type="slidenum">
              <a:rPr lang="de-DE" smtClean="0"/>
              <a:t>‹Nr.›</a:t>
            </a:fld>
            <a:endParaRPr lang="de-DE"/>
          </a:p>
        </p:txBody>
      </p:sp>
    </p:spTree>
    <p:extLst>
      <p:ext uri="{BB962C8B-B14F-4D97-AF65-F5344CB8AC3E}">
        <p14:creationId xmlns:p14="http://schemas.microsoft.com/office/powerpoint/2010/main" val="1415914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DC233B3D-0795-41E2-9125-AE24EF30EF41}" type="datetime1">
              <a:rPr lang="de-DE" smtClean="0"/>
              <a:t>13.12.2019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AFCF3B7A-9B21-4803-853B-B63C6DEA899E}" type="slidenum">
              <a:rPr lang="de-DE" smtClean="0"/>
              <a:t>‹Nr.›</a:t>
            </a:fld>
            <a:endParaRPr lang="de-DE"/>
          </a:p>
        </p:txBody>
      </p:sp>
    </p:spTree>
    <p:extLst>
      <p:ext uri="{BB962C8B-B14F-4D97-AF65-F5344CB8AC3E}">
        <p14:creationId xmlns:p14="http://schemas.microsoft.com/office/powerpoint/2010/main" val="1908829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92F1E940-6DB7-4925-B9C1-72933C45991D}" type="datetime1">
              <a:rPr lang="de-DE" smtClean="0"/>
              <a:t>13.12.2019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FCF3B7A-9B21-4803-853B-B63C6DEA899E}" type="slidenum">
              <a:rPr lang="de-DE" smtClean="0"/>
              <a:t>‹Nr.›</a:t>
            </a:fld>
            <a:endParaRPr lang="de-DE"/>
          </a:p>
        </p:txBody>
      </p:sp>
    </p:spTree>
    <p:extLst>
      <p:ext uri="{BB962C8B-B14F-4D97-AF65-F5344CB8AC3E}">
        <p14:creationId xmlns:p14="http://schemas.microsoft.com/office/powerpoint/2010/main" val="3340486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C6D704FD-CB7F-4B11-B039-8E2F5823D956}" type="datetime1">
              <a:rPr lang="de-DE" smtClean="0"/>
              <a:t>13.12.2019</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AFCF3B7A-9B21-4803-853B-B63C6DEA899E}" type="slidenum">
              <a:rPr lang="de-DE" smtClean="0"/>
              <a:t>‹Nr.›</a:t>
            </a:fld>
            <a:endParaRPr lang="de-DE"/>
          </a:p>
        </p:txBody>
      </p:sp>
    </p:spTree>
    <p:extLst>
      <p:ext uri="{BB962C8B-B14F-4D97-AF65-F5344CB8AC3E}">
        <p14:creationId xmlns:p14="http://schemas.microsoft.com/office/powerpoint/2010/main" val="516571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D303290B-A494-40A7-8ED1-DAC6B24C1037}" type="datetime1">
              <a:rPr lang="de-DE" smtClean="0"/>
              <a:t>13.12.2019</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AFCF3B7A-9B21-4803-853B-B63C6DEA899E}" type="slidenum">
              <a:rPr lang="de-DE" smtClean="0"/>
              <a:t>‹Nr.›</a:t>
            </a:fld>
            <a:endParaRPr lang="de-DE"/>
          </a:p>
        </p:txBody>
      </p:sp>
    </p:spTree>
    <p:extLst>
      <p:ext uri="{BB962C8B-B14F-4D97-AF65-F5344CB8AC3E}">
        <p14:creationId xmlns:p14="http://schemas.microsoft.com/office/powerpoint/2010/main" val="592382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FFA609-59D7-4DC6-9A18-C0DA8471B3A3}" type="datetime1">
              <a:rPr lang="de-DE" smtClean="0"/>
              <a:t>13.12.2019</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AFCF3B7A-9B21-4803-853B-B63C6DEA899E}" type="slidenum">
              <a:rPr lang="de-DE" smtClean="0"/>
              <a:t>‹Nr.›</a:t>
            </a:fld>
            <a:endParaRPr lang="de-DE"/>
          </a:p>
        </p:txBody>
      </p:sp>
    </p:spTree>
    <p:extLst>
      <p:ext uri="{BB962C8B-B14F-4D97-AF65-F5344CB8AC3E}">
        <p14:creationId xmlns:p14="http://schemas.microsoft.com/office/powerpoint/2010/main" val="4228552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de-DE"/>
              <a:t>Mastertitelformat bearbeiten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8D39A2ED-3BF6-4AED-8075-55E6BF2DFC94}" type="datetime1">
              <a:rPr lang="de-DE" smtClean="0"/>
              <a:t>13.12.2019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FCF3B7A-9B21-4803-853B-B63C6DEA899E}" type="slidenum">
              <a:rPr lang="de-DE" smtClean="0"/>
              <a:t>‹Nr.›</a:t>
            </a:fld>
            <a:endParaRPr lang="de-DE"/>
          </a:p>
        </p:txBody>
      </p:sp>
    </p:spTree>
    <p:extLst>
      <p:ext uri="{BB962C8B-B14F-4D97-AF65-F5344CB8AC3E}">
        <p14:creationId xmlns:p14="http://schemas.microsoft.com/office/powerpoint/2010/main" val="970093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CB179F49-1582-4C74-AC2E-2E19E489453B}" type="datetime1">
              <a:rPr lang="de-DE" smtClean="0"/>
              <a:t>13.12.2019</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AFCF3B7A-9B21-4803-853B-B63C6DEA899E}" type="slidenum">
              <a:rPr lang="de-DE" smtClean="0"/>
              <a:t>‹Nr.›</a:t>
            </a:fld>
            <a:endParaRPr lang="de-DE"/>
          </a:p>
        </p:txBody>
      </p:sp>
    </p:spTree>
    <p:extLst>
      <p:ext uri="{BB962C8B-B14F-4D97-AF65-F5344CB8AC3E}">
        <p14:creationId xmlns:p14="http://schemas.microsoft.com/office/powerpoint/2010/main" val="597382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D07C96F-E9D2-4B43-841B-DA580BDBC51E}" type="datetime1">
              <a:rPr lang="de-DE" smtClean="0"/>
              <a:t>13.12.2019</a:t>
            </a:fld>
            <a:endParaRPr lang="de-DE"/>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FCF3B7A-9B21-4803-853B-B63C6DEA899E}" type="slidenum">
              <a:rPr lang="de-DE" smtClean="0"/>
              <a:t>‹Nr.›</a:t>
            </a:fld>
            <a:endParaRPr lang="de-DE"/>
          </a:p>
        </p:txBody>
      </p:sp>
    </p:spTree>
    <p:extLst>
      <p:ext uri="{BB962C8B-B14F-4D97-AF65-F5344CB8AC3E}">
        <p14:creationId xmlns:p14="http://schemas.microsoft.com/office/powerpoint/2010/main" val="333742522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mccdaq.de/DAQ-HAT.aspx"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gif"/><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hyperlink" Target="https://www.raspberrypi.org/download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sourceforge.net/projects/win32diskimager/" TargetMode="External"/><Relationship Id="rId4" Type="http://schemas.openxmlformats.org/officeDocument/2006/relationships/hyperlink" Target="https://www.sdcard.org/downloads/formatter/index.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projects.raspberrypi.org/en/projects/raspberry-pi-setting-up"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hyperlink" Target="https://projects.raspberrypi.org/en/projects/raspberry-pi-usi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linux.org/RPI_vcgencmd_usage" TargetMode="External"/><Relationship Id="rId2" Type="http://schemas.openxmlformats.org/officeDocument/2006/relationships/hyperlink" Target="https://www.raspberrypi.org/documentation/configuration/raspi-config.md" TargetMode="Externa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pinout.xyz/"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kodi.tv/" TargetMode="External"/><Relationship Id="rId13" Type="http://schemas.openxmlformats.org/officeDocument/2006/relationships/hyperlink" Target="https://retropie.org.uk/" TargetMode="External"/><Relationship Id="rId3" Type="http://schemas.openxmlformats.org/officeDocument/2006/relationships/hyperlink" Target="https://wiki.cdot.senecacollege.ca/wiki/Pidora_Installation" TargetMode="External"/><Relationship Id="rId7" Type="http://schemas.openxmlformats.org/officeDocument/2006/relationships/hyperlink" Target="https://osmc.tv/download/" TargetMode="External"/><Relationship Id="rId12" Type="http://schemas.openxmlformats.org/officeDocument/2006/relationships/hyperlink" Target="https://octoprint.org/download/" TargetMode="External"/><Relationship Id="rId17" Type="http://schemas.openxmlformats.org/officeDocument/2006/relationships/image" Target="../media/image31.jpeg"/><Relationship Id="rId2" Type="http://schemas.openxmlformats.org/officeDocument/2006/relationships/notesSlide" Target="../notesSlides/notesSlide7.xml"/><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hyperlink" Target="http://aros.sourceforge.net/download.php" TargetMode="External"/><Relationship Id="rId11" Type="http://schemas.openxmlformats.org/officeDocument/2006/relationships/hyperlink" Target="https://openwrt.org/downloads" TargetMode="External"/><Relationship Id="rId5" Type="http://schemas.openxmlformats.org/officeDocument/2006/relationships/hyperlink" Target="https://developer.android.com/things/hardware/raspberrypi" TargetMode="External"/><Relationship Id="rId15" Type="http://schemas.openxmlformats.org/officeDocument/2006/relationships/hyperlink" Target="https://www.elektronik-kompendium.de/sites/raspberry-pi/2002091.htm" TargetMode="External"/><Relationship Id="rId10" Type="http://schemas.openxmlformats.org/officeDocument/2006/relationships/hyperlink" Target="https://mopidy.com/" TargetMode="External"/><Relationship Id="rId4" Type="http://schemas.openxmlformats.org/officeDocument/2006/relationships/hyperlink" Target="https://docs.microsoft.com/en-us/windows/iot-core/downloads" TargetMode="External"/><Relationship Id="rId9" Type="http://schemas.openxmlformats.org/officeDocument/2006/relationships/hyperlink" Target="https://www.pimusicbox.com/" TargetMode="External"/><Relationship Id="rId14" Type="http://schemas.openxmlformats.org/officeDocument/2006/relationships/hyperlink" Target="https://www.raspberrypi.org/download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iringpi.com/the-gpio-utility/" TargetMode="External"/><Relationship Id="rId2" Type="http://schemas.openxmlformats.org/officeDocument/2006/relationships/hyperlink" Target="http://raspberrypiguide.de/howtos/raspberry-pi-gpio-how-to/"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hyperlink" Target="https://spectrum.ieee.org/ns/IEEE_TPL_2019/index/2019/1/1/1/1/1/50/1/50/1/50/1/30/1/30/1/20/1/20/1/5/1/50/1/100/1/50/"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https://spectrum.ieee.org/computing/software/the-top-programming-languages-2019"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hyperlink" Target="https://www.raspberrypi.org/blog/mu-python-ide/" TargetMode="External"/><Relationship Id="rId2" Type="http://schemas.openxmlformats.org/officeDocument/2006/relationships/hyperlink" Target="https://codewith.mu/" TargetMode="External"/><Relationship Id="rId1" Type="http://schemas.openxmlformats.org/officeDocument/2006/relationships/slideLayout" Target="../slideLayouts/slideLayout2.xml"/><Relationship Id="rId6" Type="http://schemas.openxmlformats.org/officeDocument/2006/relationships/image" Target="../media/image41.gif"/><Relationship Id="rId5" Type="http://schemas.openxmlformats.org/officeDocument/2006/relationships/image" Target="../media/image40.png"/><Relationship Id="rId4" Type="http://schemas.openxmlformats.org/officeDocument/2006/relationships/hyperlink" Target="https://codewith.mu/en/howto/1.0/install_raspberry_pi"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pypi.org/project/RPi.GPIO/" TargetMode="External"/><Relationship Id="rId2" Type="http://schemas.openxmlformats.org/officeDocument/2006/relationships/hyperlink" Target="http://raspberrypiguide.de/howtos/raspberry-pi-gpio-how-to/" TargetMode="External"/><Relationship Id="rId1" Type="http://schemas.openxmlformats.org/officeDocument/2006/relationships/slideLayout" Target="../slideLayouts/slideLayout2.xml"/><Relationship Id="rId5" Type="http://schemas.openxmlformats.org/officeDocument/2006/relationships/hyperlink" Target="https://www.raspberrypi.org/documentation/usage/gpio/python/README.md" TargetMode="External"/><Relationship Id="rId4" Type="http://schemas.openxmlformats.org/officeDocument/2006/relationships/hyperlink" Target="https://gpiozero.readthedocs.io/"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rpi-ws281x/rpi-ws281x-python"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hyperlink" Target="https://learn.adafruit.com/neopixels-on-raspberry-pi/raspberry-pi-wirin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github.com/bix2702/raspi"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nodered.org/docs/getting-started/raspberrypi" TargetMode="External"/><Relationship Id="rId2" Type="http://schemas.openxmlformats.org/officeDocument/2006/relationships/hyperlink" Target="https://nodejs.org/en/" TargetMode="Externa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s://nodered.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https://nodered.org/docs/user-guide/runtime/adding-nodes" TargetMode="External"/><Relationship Id="rId7" Type="http://schemas.openxmlformats.org/officeDocument/2006/relationships/hyperlink" Target="https://flows.nodered.org/flow/25af5334a79d6c02d6413968a8bff572" TargetMode="External"/><Relationship Id="rId2" Type="http://schemas.openxmlformats.org/officeDocument/2006/relationships/hyperlink" Target="http://localhost:1880/" TargetMode="External"/><Relationship Id="rId1" Type="http://schemas.openxmlformats.org/officeDocument/2006/relationships/slideLayout" Target="../slideLayouts/slideLayout2.xml"/><Relationship Id="rId6" Type="http://schemas.openxmlformats.org/officeDocument/2006/relationships/hyperlink" Target="http://raspberrypi:1880/ui" TargetMode="External"/><Relationship Id="rId5" Type="http://schemas.openxmlformats.org/officeDocument/2006/relationships/hyperlink" Target="https://flows.nodered.org/node/node-red-dashboard" TargetMode="External"/><Relationship Id="rId4" Type="http://schemas.openxmlformats.org/officeDocument/2006/relationships/hyperlink" Target="https://flows.nodered.org/"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flows.nodered.org/node/node-red-node-pi-neopixe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raspberry.org/" TargetMode="External"/><Relationship Id="rId7"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hyperlink" Target="https://www.elektronikpraxis.vogel.de/ur-raspberry-pi-handmontiert-mit-atmels-atmega644-a-566443/"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jpeg"/><Relationship Id="rId7" Type="http://schemas.openxmlformats.org/officeDocument/2006/relationships/hyperlink" Target="https://www.datenreise.de/raspberry-pi-unterschiede-zwischen-den-modellen/" TargetMode="Externa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hyperlink" Target="https://de.wikipedia.org/wiki/Raspberry_Pi" TargetMode="External"/><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www.hardkernel.com/shop/odroid-c1/" TargetMode="External"/><Relationship Id="rId7" Type="http://schemas.openxmlformats.org/officeDocument/2006/relationships/image" Target="../media/image10.png"/><Relationship Id="rId2" Type="http://schemas.openxmlformats.org/officeDocument/2006/relationships/hyperlink" Target="https://www.asus.com/de/Single-Board-Computer/Tinker-Board/" TargetMode="External"/><Relationship Id="rId1" Type="http://schemas.openxmlformats.org/officeDocument/2006/relationships/slideLayout" Target="../slideLayouts/slideLayout2.xml"/><Relationship Id="rId6" Type="http://schemas.openxmlformats.org/officeDocument/2006/relationships/hyperlink" Target="https://www.redpitaya.com/f130/STEMlab-board" TargetMode="External"/><Relationship Id="rId5" Type="http://schemas.openxmlformats.org/officeDocument/2006/relationships/hyperlink" Target="https://shop.trenz-electronic.de/de/TE0726-03M-ZynqBerry-Modul-mit-Xilinx-Zynq-7010-in-Raspberry-Pi-Formfaktor" TargetMode="External"/><Relationship Id="rId4" Type="http://schemas.openxmlformats.org/officeDocument/2006/relationships/hyperlink" Target="https://rockpi.eu/"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projects.raspberrypi.org/en/projects/raspberry-pi-setting-up/4"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pinout.xyz/" TargetMode="External"/><Relationship Id="rId2" Type="http://schemas.openxmlformats.org/officeDocument/2006/relationships/hyperlink" Target="https://www.raspberrypi.org/documentation/usage/gpio/" TargetMode="Externa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hyperlink" Target="https://www.rasppishop.de/Erweiterungen" TargetMode="External"/><Relationship Id="rId3" Type="http://schemas.openxmlformats.org/officeDocument/2006/relationships/hyperlink" Target="https://www.raspberrypi.org/products/sense-hat/" TargetMode="External"/><Relationship Id="rId7" Type="http://schemas.openxmlformats.org/officeDocument/2006/relationships/hyperlink" Target="https://www.adafruit.com/category/286" TargetMode="External"/><Relationship Id="rId2" Type="http://schemas.openxmlformats.org/officeDocument/2006/relationships/hyperlink" Target="https://www.raspberrypi.org/products/raspberry-pi-tv-hat/" TargetMode="External"/><Relationship Id="rId1" Type="http://schemas.openxmlformats.org/officeDocument/2006/relationships/slideLayout" Target="../slideLayouts/slideLayout2.xml"/><Relationship Id="rId6" Type="http://schemas.openxmlformats.org/officeDocument/2006/relationships/hyperlink" Target="https://shop.pimoroni.com/collections/hats?filter=HATs+%26+pHATs" TargetMode="External"/><Relationship Id="rId11" Type="http://schemas.openxmlformats.org/officeDocument/2006/relationships/image" Target="../media/image16.jpeg"/><Relationship Id="rId5" Type="http://schemas.openxmlformats.org/officeDocument/2006/relationships/hyperlink" Target="https://www.raspberrypi.org/products/camera-module-v2/" TargetMode="External"/><Relationship Id="rId10" Type="http://schemas.openxmlformats.org/officeDocument/2006/relationships/image" Target="../media/image15.jpeg"/><Relationship Id="rId4" Type="http://schemas.openxmlformats.org/officeDocument/2006/relationships/hyperlink" Target="https://www.raspberrypi.org/products/poe-hat/" TargetMode="External"/><Relationship Id="rId9" Type="http://schemas.openxmlformats.org/officeDocument/2006/relationships/hyperlink" Target="https://www.berrybase.de/raspberry-pi-co/raspberry-pi/erweiterungsboard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E09B7F-5957-47ED-9596-18F27764AB12}"/>
              </a:ext>
            </a:extLst>
          </p:cNvPr>
          <p:cNvSpPr>
            <a:spLocks noGrp="1"/>
          </p:cNvSpPr>
          <p:nvPr>
            <p:ph type="ctrTitle"/>
          </p:nvPr>
        </p:nvSpPr>
        <p:spPr>
          <a:xfrm>
            <a:off x="6094855" y="1261331"/>
            <a:ext cx="3497565" cy="3002662"/>
          </a:xfrm>
        </p:spPr>
        <p:txBody>
          <a:bodyPr>
            <a:normAutofit/>
          </a:bodyPr>
          <a:lstStyle/>
          <a:p>
            <a:pPr algn="l"/>
            <a:r>
              <a:rPr lang="de-DE" sz="4400"/>
              <a:t>Raspberry Pi Workshop</a:t>
            </a:r>
          </a:p>
        </p:txBody>
      </p:sp>
      <p:sp>
        <p:nvSpPr>
          <p:cNvPr id="3" name="Untertitel 2">
            <a:extLst>
              <a:ext uri="{FF2B5EF4-FFF2-40B4-BE49-F238E27FC236}">
                <a16:creationId xmlns:a16="http://schemas.microsoft.com/office/drawing/2014/main" id="{3C171795-6BBD-4262-88B2-745F8BFD2E7D}"/>
              </a:ext>
            </a:extLst>
          </p:cNvPr>
          <p:cNvSpPr>
            <a:spLocks noGrp="1"/>
          </p:cNvSpPr>
          <p:nvPr>
            <p:ph type="subTitle" idx="1"/>
          </p:nvPr>
        </p:nvSpPr>
        <p:spPr>
          <a:xfrm>
            <a:off x="6094374" y="4263992"/>
            <a:ext cx="3498045" cy="1325857"/>
          </a:xfrm>
        </p:spPr>
        <p:txBody>
          <a:bodyPr>
            <a:normAutofit/>
          </a:bodyPr>
          <a:lstStyle/>
          <a:p>
            <a:pPr algn="l"/>
            <a:r>
              <a:rPr lang="de-DE" dirty="0"/>
              <a:t>13.12.2019 @ IPMS</a:t>
            </a:r>
            <a:endParaRPr lang="de-DE"/>
          </a:p>
          <a:p>
            <a:pPr algn="l"/>
            <a:r>
              <a:rPr lang="de-DE" dirty="0"/>
              <a:t>Mario Grafe</a:t>
            </a:r>
            <a:endParaRPr lang="de-DE"/>
          </a:p>
        </p:txBody>
      </p:sp>
      <p:sp>
        <p:nvSpPr>
          <p:cNvPr id="10" name="Isosceles Triangle 9">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2" descr="https://upload.wikimedia.org/wikipedia/de/thumb/c/cb/Raspberry_Pi_Logo.svg/800px-Raspberry_Pi_Logo.svg.png">
            <a:extLst>
              <a:ext uri="{FF2B5EF4-FFF2-40B4-BE49-F238E27FC236}">
                <a16:creationId xmlns:a16="http://schemas.microsoft.com/office/drawing/2014/main" id="{9656327C-FE7F-4385-9437-526D413DF8B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40201" y="1261330"/>
            <a:ext cx="3435756" cy="4335340"/>
          </a:xfrm>
          <a:prstGeom prst="rect">
            <a:avLst/>
          </a:prstGeom>
          <a:noFill/>
          <a:extLst>
            <a:ext uri="{909E8E84-426E-40DD-AFC4-6F175D3DCCD1}">
              <a14:hiddenFill xmlns:a14="http://schemas.microsoft.com/office/drawing/2010/main">
                <a:solidFill>
                  <a:srgbClr val="FFFFFF"/>
                </a:solidFill>
              </a14:hiddenFill>
            </a:ext>
          </a:extLst>
        </p:spPr>
      </p:pic>
      <p:sp>
        <p:nvSpPr>
          <p:cNvPr id="4" name="Foliennummernplatzhalter 3">
            <a:extLst>
              <a:ext uri="{FF2B5EF4-FFF2-40B4-BE49-F238E27FC236}">
                <a16:creationId xmlns:a16="http://schemas.microsoft.com/office/drawing/2014/main" id="{B98A1FD8-7DDE-415A-9796-EDC469ADCFBF}"/>
              </a:ext>
            </a:extLst>
          </p:cNvPr>
          <p:cNvSpPr>
            <a:spLocks noGrp="1"/>
          </p:cNvSpPr>
          <p:nvPr>
            <p:ph type="sldNum" sz="quarter" idx="12"/>
          </p:nvPr>
        </p:nvSpPr>
        <p:spPr>
          <a:xfrm>
            <a:off x="8590663" y="6041362"/>
            <a:ext cx="683339" cy="365125"/>
          </a:xfrm>
        </p:spPr>
        <p:txBody>
          <a:bodyPr>
            <a:normAutofit/>
          </a:bodyPr>
          <a:lstStyle/>
          <a:p>
            <a:pPr>
              <a:spcAft>
                <a:spcPts val="600"/>
              </a:spcAft>
            </a:pPr>
            <a:fld id="{AFCF3B7A-9B21-4803-853B-B63C6DEA899E}" type="slidenum">
              <a:rPr lang="de-DE" smtClean="0"/>
              <a:pPr>
                <a:spcAft>
                  <a:spcPts val="600"/>
                </a:spcAft>
              </a:pPr>
              <a:t>1</a:t>
            </a:fld>
            <a:endParaRPr lang="de-DE"/>
          </a:p>
        </p:txBody>
      </p:sp>
    </p:spTree>
    <p:extLst>
      <p:ext uri="{BB962C8B-B14F-4D97-AF65-F5344CB8AC3E}">
        <p14:creationId xmlns:p14="http://schemas.microsoft.com/office/powerpoint/2010/main" val="1430166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690635-D02E-4CBF-B762-DBEE733F9A5C}"/>
              </a:ext>
            </a:extLst>
          </p:cNvPr>
          <p:cNvSpPr>
            <a:spLocks noGrp="1"/>
          </p:cNvSpPr>
          <p:nvPr>
            <p:ph type="title"/>
          </p:nvPr>
        </p:nvSpPr>
        <p:spPr/>
        <p:txBody>
          <a:bodyPr/>
          <a:lstStyle/>
          <a:p>
            <a:r>
              <a:rPr lang="de-DE" dirty="0"/>
              <a:t>MCCDAQ HATs in der Prüf- und Messtechnik</a:t>
            </a:r>
          </a:p>
        </p:txBody>
      </p:sp>
      <p:sp>
        <p:nvSpPr>
          <p:cNvPr id="3" name="Inhaltsplatzhalter 2">
            <a:extLst>
              <a:ext uri="{FF2B5EF4-FFF2-40B4-BE49-F238E27FC236}">
                <a16:creationId xmlns:a16="http://schemas.microsoft.com/office/drawing/2014/main" id="{50659CBE-FB33-4199-9EFE-431AB5180389}"/>
              </a:ext>
            </a:extLst>
          </p:cNvPr>
          <p:cNvSpPr>
            <a:spLocks noGrp="1"/>
          </p:cNvSpPr>
          <p:nvPr>
            <p:ph idx="1"/>
          </p:nvPr>
        </p:nvSpPr>
        <p:spPr/>
        <p:txBody>
          <a:bodyPr/>
          <a:lstStyle/>
          <a:p>
            <a:r>
              <a:rPr lang="de-DE" dirty="0"/>
              <a:t>HATs für den Laboreinsatz</a:t>
            </a:r>
          </a:p>
          <a:p>
            <a:r>
              <a:rPr lang="de-DE" dirty="0"/>
              <a:t>Analog Inputs + Outputs, Thermoelemente…</a:t>
            </a:r>
          </a:p>
          <a:p>
            <a:r>
              <a:rPr lang="de-DE" dirty="0">
                <a:hlinkClick r:id="rId2"/>
              </a:rPr>
              <a:t>https://www.mccdaq.de/DAQ-HAT.aspx</a:t>
            </a:r>
            <a:endParaRPr lang="de-DE" dirty="0"/>
          </a:p>
        </p:txBody>
      </p:sp>
      <p:pic>
        <p:nvPicPr>
          <p:cNvPr id="9218" name="Picture 2" descr="MCC DAQ HATs">
            <a:extLst>
              <a:ext uri="{FF2B5EF4-FFF2-40B4-BE49-F238E27FC236}">
                <a16:creationId xmlns:a16="http://schemas.microsoft.com/office/drawing/2014/main" id="{5EDBC87E-094C-47D3-86EF-389CB00C1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150" y="2491250"/>
            <a:ext cx="3028950" cy="3219450"/>
          </a:xfrm>
          <a:prstGeom prst="rect">
            <a:avLst/>
          </a:prstGeom>
          <a:noFill/>
          <a:extLst>
            <a:ext uri="{909E8E84-426E-40DD-AFC4-6F175D3DCCD1}">
              <a14:hiddenFill xmlns:a14="http://schemas.microsoft.com/office/drawing/2010/main">
                <a:solidFill>
                  <a:srgbClr val="FFFFFF"/>
                </a:solidFill>
              </a14:hiddenFill>
            </a:ext>
          </a:extLst>
        </p:spPr>
      </p:pic>
      <p:sp>
        <p:nvSpPr>
          <p:cNvPr id="4" name="Foliennummernplatzhalter 3">
            <a:extLst>
              <a:ext uri="{FF2B5EF4-FFF2-40B4-BE49-F238E27FC236}">
                <a16:creationId xmlns:a16="http://schemas.microsoft.com/office/drawing/2014/main" id="{7E1CF61A-0BF7-4F22-B86D-61DEA49E4D79}"/>
              </a:ext>
            </a:extLst>
          </p:cNvPr>
          <p:cNvSpPr>
            <a:spLocks noGrp="1"/>
          </p:cNvSpPr>
          <p:nvPr>
            <p:ph type="sldNum" sz="quarter" idx="12"/>
          </p:nvPr>
        </p:nvSpPr>
        <p:spPr/>
        <p:txBody>
          <a:bodyPr/>
          <a:lstStyle/>
          <a:p>
            <a:fld id="{AFCF3B7A-9B21-4803-853B-B63C6DEA899E}" type="slidenum">
              <a:rPr lang="de-DE" smtClean="0"/>
              <a:t>10</a:t>
            </a:fld>
            <a:endParaRPr lang="de-DE"/>
          </a:p>
        </p:txBody>
      </p:sp>
    </p:spTree>
    <p:extLst>
      <p:ext uri="{BB962C8B-B14F-4D97-AF65-F5344CB8AC3E}">
        <p14:creationId xmlns:p14="http://schemas.microsoft.com/office/powerpoint/2010/main" val="2111060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8BC07-9513-42EA-89CA-24E5700DCC23}"/>
              </a:ext>
            </a:extLst>
          </p:cNvPr>
          <p:cNvSpPr>
            <a:spLocks noGrp="1"/>
          </p:cNvSpPr>
          <p:nvPr>
            <p:ph type="title"/>
          </p:nvPr>
        </p:nvSpPr>
        <p:spPr/>
        <p:txBody>
          <a:bodyPr/>
          <a:lstStyle/>
          <a:p>
            <a:r>
              <a:rPr lang="de-DE" dirty="0"/>
              <a:t>Einsatzmöglichkeiten</a:t>
            </a:r>
          </a:p>
        </p:txBody>
      </p:sp>
      <p:pic>
        <p:nvPicPr>
          <p:cNvPr id="5" name="Inhaltsplatzhalter 4" descr="Monitor">
            <a:extLst>
              <a:ext uri="{FF2B5EF4-FFF2-40B4-BE49-F238E27FC236}">
                <a16:creationId xmlns:a16="http://schemas.microsoft.com/office/drawing/2014/main" id="{5DEB44AC-C07D-4213-95CF-61DF177441EC}"/>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1265" y="2165553"/>
            <a:ext cx="1602149" cy="1602149"/>
          </a:xfrm>
        </p:spPr>
      </p:pic>
      <p:pic>
        <p:nvPicPr>
          <p:cNvPr id="7" name="Grafik 6" descr="Computer">
            <a:extLst>
              <a:ext uri="{FF2B5EF4-FFF2-40B4-BE49-F238E27FC236}">
                <a16:creationId xmlns:a16="http://schemas.microsoft.com/office/drawing/2014/main" id="{D7298C38-9242-43FE-BF1C-D02135895F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23364" y="1951523"/>
            <a:ext cx="2030211" cy="2030211"/>
          </a:xfrm>
          <a:prstGeom prst="rect">
            <a:avLst/>
          </a:prstGeom>
        </p:spPr>
      </p:pic>
      <p:sp>
        <p:nvSpPr>
          <p:cNvPr id="8" name="Inhaltsplatzhalter 2">
            <a:extLst>
              <a:ext uri="{FF2B5EF4-FFF2-40B4-BE49-F238E27FC236}">
                <a16:creationId xmlns:a16="http://schemas.microsoft.com/office/drawing/2014/main" id="{B9FCCC13-8F29-4A9E-8949-BCFA32FE7CFC}"/>
              </a:ext>
            </a:extLst>
          </p:cNvPr>
          <p:cNvSpPr txBox="1">
            <a:spLocks/>
          </p:cNvSpPr>
          <p:nvPr/>
        </p:nvSpPr>
        <p:spPr>
          <a:xfrm>
            <a:off x="677334" y="5525487"/>
            <a:ext cx="8596668" cy="12298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de-DE" dirty="0"/>
          </a:p>
        </p:txBody>
      </p:sp>
      <p:pic>
        <p:nvPicPr>
          <p:cNvPr id="6146" name="Picture 2" descr="plug in the pi">
            <a:extLst>
              <a:ext uri="{FF2B5EF4-FFF2-40B4-BE49-F238E27FC236}">
                <a16:creationId xmlns:a16="http://schemas.microsoft.com/office/drawing/2014/main" id="{BDD1A694-9DBA-4070-B54A-A87212520C82}"/>
              </a:ext>
            </a:extLst>
          </p:cNvPr>
          <p:cNvPicPr>
            <a:picLocks noChangeAspect="1" noChangeArrowheads="1" noCrop="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8290" y="3561069"/>
            <a:ext cx="1865962" cy="1320800"/>
          </a:xfrm>
          <a:prstGeom prst="rect">
            <a:avLst/>
          </a:prstGeom>
          <a:noFill/>
          <a:extLst>
            <a:ext uri="{909E8E84-426E-40DD-AFC4-6F175D3DCCD1}">
              <a14:hiddenFill xmlns:a14="http://schemas.microsoft.com/office/drawing/2010/main">
                <a:solidFill>
                  <a:srgbClr val="FFFFFF"/>
                </a:solidFill>
              </a14:hiddenFill>
            </a:ext>
          </a:extLst>
        </p:spPr>
      </p:pic>
      <p:pic>
        <p:nvPicPr>
          <p:cNvPr id="10" name="Grafik 9" descr="Ein Bild, das Schild, Uhr, Zeichnung enthält.&#10;&#10;Automatisch generierte Beschreibung">
            <a:extLst>
              <a:ext uri="{FF2B5EF4-FFF2-40B4-BE49-F238E27FC236}">
                <a16:creationId xmlns:a16="http://schemas.microsoft.com/office/drawing/2014/main" id="{00E68969-C473-47C4-A7F4-C4771258537B}"/>
              </a:ext>
            </a:extLst>
          </p:cNvPr>
          <p:cNvPicPr>
            <a:picLocks noChangeAspect="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477754" y="4330404"/>
            <a:ext cx="1057296" cy="1057296"/>
          </a:xfrm>
          <a:prstGeom prst="rect">
            <a:avLst/>
          </a:prstGeom>
        </p:spPr>
      </p:pic>
      <p:pic>
        <p:nvPicPr>
          <p:cNvPr id="12" name="Grafik 11" descr="Ein Bild, das schwarz, Foto, Telefon, Mobiltelefon enthält.&#10;&#10;Automatisch generierte Beschreibung">
            <a:extLst>
              <a:ext uri="{FF2B5EF4-FFF2-40B4-BE49-F238E27FC236}">
                <a16:creationId xmlns:a16="http://schemas.microsoft.com/office/drawing/2014/main" id="{3EB9DDFE-E9B7-416D-8E42-8EF527CA72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2535050" y="4755859"/>
            <a:ext cx="657000" cy="504147"/>
          </a:xfrm>
          <a:prstGeom prst="rect">
            <a:avLst/>
          </a:prstGeom>
        </p:spPr>
      </p:pic>
      <p:pic>
        <p:nvPicPr>
          <p:cNvPr id="15" name="Picture 2" descr="plug in the pi">
            <a:extLst>
              <a:ext uri="{FF2B5EF4-FFF2-40B4-BE49-F238E27FC236}">
                <a16:creationId xmlns:a16="http://schemas.microsoft.com/office/drawing/2014/main" id="{B82BCE49-B4C8-4B46-A76E-477EDB222B3B}"/>
              </a:ext>
            </a:extLst>
          </p:cNvPr>
          <p:cNvPicPr>
            <a:picLocks noChangeAspect="1" noChangeArrowheads="1" noCrop="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21545" y="5635366"/>
            <a:ext cx="1865962" cy="1320800"/>
          </a:xfrm>
          <a:prstGeom prst="rect">
            <a:avLst/>
          </a:prstGeom>
          <a:noFill/>
          <a:extLst>
            <a:ext uri="{909E8E84-426E-40DD-AFC4-6F175D3DCCD1}">
              <a14:hiddenFill xmlns:a14="http://schemas.microsoft.com/office/drawing/2010/main">
                <a:solidFill>
                  <a:srgbClr val="FFFFFF"/>
                </a:solidFill>
              </a14:hiddenFill>
            </a:ext>
          </a:extLst>
        </p:spPr>
      </p:pic>
      <p:pic>
        <p:nvPicPr>
          <p:cNvPr id="16" name="Grafik 15" descr="Ein Bild, das Schild, Uhr, Zeichnung enthält.&#10;&#10;Automatisch generierte Beschreibung">
            <a:extLst>
              <a:ext uri="{FF2B5EF4-FFF2-40B4-BE49-F238E27FC236}">
                <a16:creationId xmlns:a16="http://schemas.microsoft.com/office/drawing/2014/main" id="{D86AE692-479C-49C2-955C-725377C142F5}"/>
              </a:ext>
            </a:extLst>
          </p:cNvPr>
          <p:cNvPicPr>
            <a:picLocks noChangeAspect="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207249" y="3393648"/>
            <a:ext cx="1057296" cy="1057296"/>
          </a:xfrm>
          <a:prstGeom prst="rect">
            <a:avLst/>
          </a:prstGeom>
        </p:spPr>
      </p:pic>
      <p:pic>
        <p:nvPicPr>
          <p:cNvPr id="17" name="Grafik 16" descr="Ein Bild, das schwarz, Foto, Telefon, Mobiltelefon enthält.&#10;&#10;Automatisch generierte Beschreibung">
            <a:extLst>
              <a:ext uri="{FF2B5EF4-FFF2-40B4-BE49-F238E27FC236}">
                <a16:creationId xmlns:a16="http://schemas.microsoft.com/office/drawing/2014/main" id="{F26B3516-9199-4718-BA01-D59CC17C28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264545" y="3745994"/>
            <a:ext cx="657000" cy="504147"/>
          </a:xfrm>
          <a:prstGeom prst="rect">
            <a:avLst/>
          </a:prstGeom>
        </p:spPr>
      </p:pic>
      <p:sp>
        <p:nvSpPr>
          <p:cNvPr id="18" name="Inhaltsplatzhalter 4">
            <a:extLst>
              <a:ext uri="{FF2B5EF4-FFF2-40B4-BE49-F238E27FC236}">
                <a16:creationId xmlns:a16="http://schemas.microsoft.com/office/drawing/2014/main" id="{2D7D30D4-6557-4E4E-A416-9839409FCF3C}"/>
              </a:ext>
            </a:extLst>
          </p:cNvPr>
          <p:cNvSpPr txBox="1">
            <a:spLocks/>
          </p:cNvSpPr>
          <p:nvPr/>
        </p:nvSpPr>
        <p:spPr>
          <a:xfrm>
            <a:off x="1951193" y="2633689"/>
            <a:ext cx="1082291" cy="57503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de-DE" b="1" dirty="0">
                <a:sym typeface="Wingdings" panose="05000000000000000000" pitchFamily="2" charset="2"/>
              </a:rPr>
              <a:t>Desktop</a:t>
            </a:r>
          </a:p>
          <a:p>
            <a:pPr algn="ctr"/>
            <a:endParaRPr lang="de-DE" dirty="0"/>
          </a:p>
        </p:txBody>
      </p:sp>
      <p:sp>
        <p:nvSpPr>
          <p:cNvPr id="19" name="Inhaltsplatzhalter 4">
            <a:extLst>
              <a:ext uri="{FF2B5EF4-FFF2-40B4-BE49-F238E27FC236}">
                <a16:creationId xmlns:a16="http://schemas.microsoft.com/office/drawing/2014/main" id="{0C0F3E54-E900-409E-890A-CEE26AC68B0E}"/>
              </a:ext>
            </a:extLst>
          </p:cNvPr>
          <p:cNvSpPr txBox="1">
            <a:spLocks/>
          </p:cNvSpPr>
          <p:nvPr/>
        </p:nvSpPr>
        <p:spPr>
          <a:xfrm>
            <a:off x="5470023" y="2633689"/>
            <a:ext cx="1082291" cy="57503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de-DE" b="1" dirty="0">
                <a:sym typeface="Wingdings" panose="05000000000000000000" pitchFamily="2" charset="2"/>
              </a:rPr>
              <a:t>Remote</a:t>
            </a:r>
          </a:p>
          <a:p>
            <a:pPr algn="ctr"/>
            <a:endParaRPr lang="de-DE" dirty="0"/>
          </a:p>
        </p:txBody>
      </p:sp>
      <p:sp>
        <p:nvSpPr>
          <p:cNvPr id="13" name="Pfeil: nach oben und unten 12">
            <a:extLst>
              <a:ext uri="{FF2B5EF4-FFF2-40B4-BE49-F238E27FC236}">
                <a16:creationId xmlns:a16="http://schemas.microsoft.com/office/drawing/2014/main" id="{0F3E71BD-A3AF-4A4E-AD0A-2AA2712BE949}"/>
              </a:ext>
            </a:extLst>
          </p:cNvPr>
          <p:cNvSpPr/>
          <p:nvPr/>
        </p:nvSpPr>
        <p:spPr>
          <a:xfrm rot="19654685">
            <a:off x="6515367" y="4426367"/>
            <a:ext cx="587387" cy="13245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Inhaltsplatzhalter 4">
            <a:extLst>
              <a:ext uri="{FF2B5EF4-FFF2-40B4-BE49-F238E27FC236}">
                <a16:creationId xmlns:a16="http://schemas.microsoft.com/office/drawing/2014/main" id="{C97A0730-E4FD-4584-8501-5C0BD3A099AF}"/>
              </a:ext>
            </a:extLst>
          </p:cNvPr>
          <p:cNvSpPr txBox="1">
            <a:spLocks/>
          </p:cNvSpPr>
          <p:nvPr/>
        </p:nvSpPr>
        <p:spPr>
          <a:xfrm>
            <a:off x="6921545" y="4755859"/>
            <a:ext cx="1568928" cy="44615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de-DE" b="1" dirty="0">
                <a:sym typeface="Wingdings" panose="05000000000000000000" pitchFamily="2" charset="2"/>
              </a:rPr>
              <a:t>WiFi / Lan</a:t>
            </a:r>
          </a:p>
          <a:p>
            <a:pPr algn="ctr"/>
            <a:endParaRPr lang="de-DE" dirty="0"/>
          </a:p>
        </p:txBody>
      </p:sp>
      <p:sp>
        <p:nvSpPr>
          <p:cNvPr id="14" name="Foliennummernplatzhalter 13">
            <a:extLst>
              <a:ext uri="{FF2B5EF4-FFF2-40B4-BE49-F238E27FC236}">
                <a16:creationId xmlns:a16="http://schemas.microsoft.com/office/drawing/2014/main" id="{209A970A-D17D-4755-B84A-7D1AB57A2E53}"/>
              </a:ext>
            </a:extLst>
          </p:cNvPr>
          <p:cNvSpPr>
            <a:spLocks noGrp="1"/>
          </p:cNvSpPr>
          <p:nvPr>
            <p:ph type="sldNum" sz="quarter" idx="12"/>
          </p:nvPr>
        </p:nvSpPr>
        <p:spPr/>
        <p:txBody>
          <a:bodyPr/>
          <a:lstStyle/>
          <a:p>
            <a:fld id="{AFCF3B7A-9B21-4803-853B-B63C6DEA899E}" type="slidenum">
              <a:rPr lang="de-DE" smtClean="0"/>
              <a:t>11</a:t>
            </a:fld>
            <a:endParaRPr lang="de-DE"/>
          </a:p>
        </p:txBody>
      </p:sp>
      <p:sp>
        <p:nvSpPr>
          <p:cNvPr id="20" name="Inhaltsplatzhalter 2">
            <a:extLst>
              <a:ext uri="{FF2B5EF4-FFF2-40B4-BE49-F238E27FC236}">
                <a16:creationId xmlns:a16="http://schemas.microsoft.com/office/drawing/2014/main" id="{F6966FE9-AA84-4D31-95F6-D0BA3A46A032}"/>
              </a:ext>
            </a:extLst>
          </p:cNvPr>
          <p:cNvSpPr txBox="1">
            <a:spLocks/>
          </p:cNvSpPr>
          <p:nvPr/>
        </p:nvSpPr>
        <p:spPr>
          <a:xfrm>
            <a:off x="1593425" y="1683188"/>
            <a:ext cx="2212312" cy="43376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de-DE" sz="2800" dirty="0"/>
              <a:t>Möglichkeit 1:</a:t>
            </a:r>
          </a:p>
        </p:txBody>
      </p:sp>
      <p:sp>
        <p:nvSpPr>
          <p:cNvPr id="22" name="Inhaltsplatzhalter 2">
            <a:extLst>
              <a:ext uri="{FF2B5EF4-FFF2-40B4-BE49-F238E27FC236}">
                <a16:creationId xmlns:a16="http://schemas.microsoft.com/office/drawing/2014/main" id="{2DF0E486-EFB6-4752-A3D4-4051157CF1B8}"/>
              </a:ext>
            </a:extLst>
          </p:cNvPr>
          <p:cNvSpPr txBox="1">
            <a:spLocks/>
          </p:cNvSpPr>
          <p:nvPr/>
        </p:nvSpPr>
        <p:spPr>
          <a:xfrm>
            <a:off x="5310384" y="1661228"/>
            <a:ext cx="2212312" cy="43376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de-DE" sz="2800" dirty="0"/>
              <a:t>Möglichkeit 2:</a:t>
            </a:r>
          </a:p>
        </p:txBody>
      </p:sp>
    </p:spTree>
    <p:extLst>
      <p:ext uri="{BB962C8B-B14F-4D97-AF65-F5344CB8AC3E}">
        <p14:creationId xmlns:p14="http://schemas.microsoft.com/office/powerpoint/2010/main" val="4074272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BFDF72-697B-4D72-AFB2-194AF5EA3477}"/>
              </a:ext>
            </a:extLst>
          </p:cNvPr>
          <p:cNvSpPr>
            <a:spLocks noGrp="1"/>
          </p:cNvSpPr>
          <p:nvPr>
            <p:ph type="title"/>
          </p:nvPr>
        </p:nvSpPr>
        <p:spPr/>
        <p:txBody>
          <a:bodyPr/>
          <a:lstStyle/>
          <a:p>
            <a:r>
              <a:rPr lang="de-DE" dirty="0"/>
              <a:t>Einrichten des Systems</a:t>
            </a:r>
          </a:p>
        </p:txBody>
      </p:sp>
      <p:sp>
        <p:nvSpPr>
          <p:cNvPr id="3" name="Inhaltsplatzhalter 2">
            <a:extLst>
              <a:ext uri="{FF2B5EF4-FFF2-40B4-BE49-F238E27FC236}">
                <a16:creationId xmlns:a16="http://schemas.microsoft.com/office/drawing/2014/main" id="{F65790C8-9DF1-41AE-AADA-BCE49D1F6C18}"/>
              </a:ext>
            </a:extLst>
          </p:cNvPr>
          <p:cNvSpPr>
            <a:spLocks noGrp="1"/>
          </p:cNvSpPr>
          <p:nvPr>
            <p:ph idx="1"/>
          </p:nvPr>
        </p:nvSpPr>
        <p:spPr/>
        <p:txBody>
          <a:bodyPr/>
          <a:lstStyle/>
          <a:p>
            <a:r>
              <a:rPr lang="de-DE" b="1" dirty="0"/>
              <a:t>Was wird benötigt</a:t>
            </a:r>
          </a:p>
          <a:p>
            <a:pPr marL="0" indent="0">
              <a:buNone/>
            </a:pPr>
            <a:r>
              <a:rPr lang="de-DE" dirty="0"/>
              <a:t>Raspberry Pi, SD-Karte, USB-Netzteil (2,5 .. 3A), Tastatur, Maus, Monitor, SD-Card-Reader</a:t>
            </a:r>
          </a:p>
          <a:p>
            <a:pPr marL="0" indent="0">
              <a:buNone/>
            </a:pPr>
            <a:endParaRPr lang="de-DE" dirty="0"/>
          </a:p>
          <a:p>
            <a:r>
              <a:rPr lang="de-DE" b="1" dirty="0" err="1"/>
              <a:t>Step</a:t>
            </a:r>
            <a:r>
              <a:rPr lang="de-DE" b="1" dirty="0"/>
              <a:t> 1: System auf SD-Karte</a:t>
            </a:r>
          </a:p>
          <a:p>
            <a:pPr marL="0" indent="0">
              <a:buNone/>
            </a:pPr>
            <a:r>
              <a:rPr lang="de-DE" dirty="0"/>
              <a:t>1. Download NOOBS: </a:t>
            </a:r>
            <a:r>
              <a:rPr lang="de-DE" dirty="0">
                <a:hlinkClick r:id="rId3"/>
              </a:rPr>
              <a:t>https://www.raspberrypi.org/downloads/</a:t>
            </a:r>
            <a:r>
              <a:rPr lang="de-DE" dirty="0"/>
              <a:t> </a:t>
            </a:r>
          </a:p>
          <a:p>
            <a:pPr marL="0" indent="0">
              <a:buNone/>
            </a:pPr>
            <a:r>
              <a:rPr lang="de-DE" dirty="0"/>
              <a:t>2. Download </a:t>
            </a:r>
            <a:r>
              <a:rPr lang="de-DE" dirty="0">
                <a:hlinkClick r:id="rId4"/>
              </a:rPr>
              <a:t>SD </a:t>
            </a:r>
            <a:r>
              <a:rPr lang="de-DE" dirty="0" err="1">
                <a:hlinkClick r:id="rId4"/>
              </a:rPr>
              <a:t>Formatter</a:t>
            </a:r>
            <a:r>
              <a:rPr lang="de-DE" dirty="0"/>
              <a:t> oder </a:t>
            </a:r>
            <a:r>
              <a:rPr lang="de-DE" dirty="0">
                <a:hlinkClick r:id="rId5"/>
              </a:rPr>
              <a:t>Win32DiskImager</a:t>
            </a:r>
            <a:endParaRPr lang="de-DE" dirty="0"/>
          </a:p>
          <a:p>
            <a:pPr marL="0" indent="0">
              <a:buNone/>
            </a:pPr>
            <a:r>
              <a:rPr lang="de-DE" dirty="0"/>
              <a:t>3. Extract NOOBS </a:t>
            </a:r>
            <a:r>
              <a:rPr lang="de-DE" dirty="0" err="1"/>
              <a:t>zip</a:t>
            </a:r>
            <a:r>
              <a:rPr lang="de-DE" dirty="0"/>
              <a:t>-archive</a:t>
            </a:r>
          </a:p>
          <a:p>
            <a:pPr marL="0" indent="0">
              <a:buNone/>
            </a:pPr>
            <a:r>
              <a:rPr lang="de-DE" dirty="0"/>
              <a:t>4. Copy </a:t>
            </a:r>
            <a:r>
              <a:rPr lang="de-DE" dirty="0" err="1"/>
              <a:t>image</a:t>
            </a:r>
            <a:r>
              <a:rPr lang="de-DE" dirty="0"/>
              <a:t> </a:t>
            </a:r>
            <a:r>
              <a:rPr lang="de-DE" dirty="0" err="1"/>
              <a:t>to</a:t>
            </a:r>
            <a:r>
              <a:rPr lang="de-DE" dirty="0"/>
              <a:t> SD-Card</a:t>
            </a:r>
          </a:p>
        </p:txBody>
      </p:sp>
      <p:sp>
        <p:nvSpPr>
          <p:cNvPr id="4" name="Foliennummernplatzhalter 3">
            <a:extLst>
              <a:ext uri="{FF2B5EF4-FFF2-40B4-BE49-F238E27FC236}">
                <a16:creationId xmlns:a16="http://schemas.microsoft.com/office/drawing/2014/main" id="{217C0053-7167-4E6A-939B-3388A6FE822E}"/>
              </a:ext>
            </a:extLst>
          </p:cNvPr>
          <p:cNvSpPr>
            <a:spLocks noGrp="1"/>
          </p:cNvSpPr>
          <p:nvPr>
            <p:ph type="sldNum" sz="quarter" idx="12"/>
          </p:nvPr>
        </p:nvSpPr>
        <p:spPr/>
        <p:txBody>
          <a:bodyPr/>
          <a:lstStyle/>
          <a:p>
            <a:fld id="{AFCF3B7A-9B21-4803-853B-B63C6DEA899E}" type="slidenum">
              <a:rPr lang="de-DE" smtClean="0"/>
              <a:t>12</a:t>
            </a:fld>
            <a:endParaRPr lang="de-DE"/>
          </a:p>
        </p:txBody>
      </p:sp>
    </p:spTree>
    <p:extLst>
      <p:ext uri="{BB962C8B-B14F-4D97-AF65-F5344CB8AC3E}">
        <p14:creationId xmlns:p14="http://schemas.microsoft.com/office/powerpoint/2010/main" val="3293905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BFDF72-697B-4D72-AFB2-194AF5EA3477}"/>
              </a:ext>
            </a:extLst>
          </p:cNvPr>
          <p:cNvSpPr>
            <a:spLocks noGrp="1"/>
          </p:cNvSpPr>
          <p:nvPr>
            <p:ph type="title"/>
          </p:nvPr>
        </p:nvSpPr>
        <p:spPr/>
        <p:txBody>
          <a:bodyPr/>
          <a:lstStyle/>
          <a:p>
            <a:r>
              <a:rPr lang="de-DE" dirty="0"/>
              <a:t>Einrichten des Systems</a:t>
            </a:r>
          </a:p>
        </p:txBody>
      </p:sp>
      <p:sp>
        <p:nvSpPr>
          <p:cNvPr id="3" name="Inhaltsplatzhalter 2">
            <a:extLst>
              <a:ext uri="{FF2B5EF4-FFF2-40B4-BE49-F238E27FC236}">
                <a16:creationId xmlns:a16="http://schemas.microsoft.com/office/drawing/2014/main" id="{F65790C8-9DF1-41AE-AADA-BCE49D1F6C18}"/>
              </a:ext>
            </a:extLst>
          </p:cNvPr>
          <p:cNvSpPr>
            <a:spLocks noGrp="1"/>
          </p:cNvSpPr>
          <p:nvPr>
            <p:ph idx="1"/>
          </p:nvPr>
        </p:nvSpPr>
        <p:spPr>
          <a:xfrm>
            <a:off x="677334" y="2160589"/>
            <a:ext cx="8596668" cy="4454815"/>
          </a:xfrm>
        </p:spPr>
        <p:txBody>
          <a:bodyPr>
            <a:normAutofit/>
          </a:bodyPr>
          <a:lstStyle/>
          <a:p>
            <a:r>
              <a:rPr lang="de-DE" b="1" dirty="0" err="1"/>
              <a:t>Step</a:t>
            </a:r>
            <a:r>
              <a:rPr lang="de-DE" b="1" dirty="0"/>
              <a:t> 2: Power-Up</a:t>
            </a:r>
          </a:p>
          <a:p>
            <a:pPr marL="0" indent="0">
              <a:buNone/>
            </a:pPr>
            <a:r>
              <a:rPr lang="de-DE" dirty="0"/>
              <a:t>1. SD-Karte in Raspberry Pi stecken</a:t>
            </a:r>
          </a:p>
          <a:p>
            <a:pPr marL="0" indent="0">
              <a:buNone/>
            </a:pPr>
            <a:r>
              <a:rPr lang="de-DE" dirty="0"/>
              <a:t>2. Monitor, Tastatur, Maus, Stromversorgung anschließen</a:t>
            </a:r>
          </a:p>
          <a:p>
            <a:pPr marL="0" indent="0">
              <a:buNone/>
            </a:pPr>
            <a:r>
              <a:rPr lang="de-DE" dirty="0"/>
              <a:t>3. Power-Up Raspberry Pi</a:t>
            </a:r>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r>
              <a:rPr lang="de-DE" dirty="0">
                <a:hlinkClick r:id="rId2"/>
              </a:rPr>
              <a:t>https://projects.raspberrypi.org/en/projects/raspberry-pi-setting-up</a:t>
            </a:r>
            <a:endParaRPr lang="de-DE" dirty="0"/>
          </a:p>
        </p:txBody>
      </p:sp>
      <p:pic>
        <p:nvPicPr>
          <p:cNvPr id="4098" name="Picture 2" descr="boot raspberries">
            <a:extLst>
              <a:ext uri="{FF2B5EF4-FFF2-40B4-BE49-F238E27FC236}">
                <a16:creationId xmlns:a16="http://schemas.microsoft.com/office/drawing/2014/main" id="{348B3B84-F5CA-4EBE-9C7B-85F9DE211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39" y="4518661"/>
            <a:ext cx="2980156" cy="902748"/>
          </a:xfrm>
          <a:prstGeom prst="rect">
            <a:avLst/>
          </a:prstGeom>
          <a:noFill/>
          <a:extLst>
            <a:ext uri="{909E8E84-426E-40DD-AFC4-6F175D3DCCD1}">
              <a14:hiddenFill xmlns:a14="http://schemas.microsoft.com/office/drawing/2010/main">
                <a:solidFill>
                  <a:srgbClr val="FFFFFF"/>
                </a:solidFill>
              </a14:hiddenFill>
            </a:ext>
          </a:extLst>
        </p:spPr>
      </p:pic>
      <p:sp>
        <p:nvSpPr>
          <p:cNvPr id="4" name="Foliennummernplatzhalter 3">
            <a:extLst>
              <a:ext uri="{FF2B5EF4-FFF2-40B4-BE49-F238E27FC236}">
                <a16:creationId xmlns:a16="http://schemas.microsoft.com/office/drawing/2014/main" id="{4E831382-A0B2-4BE6-A788-B071558F17DB}"/>
              </a:ext>
            </a:extLst>
          </p:cNvPr>
          <p:cNvSpPr>
            <a:spLocks noGrp="1"/>
          </p:cNvSpPr>
          <p:nvPr>
            <p:ph type="sldNum" sz="quarter" idx="12"/>
          </p:nvPr>
        </p:nvSpPr>
        <p:spPr/>
        <p:txBody>
          <a:bodyPr/>
          <a:lstStyle/>
          <a:p>
            <a:fld id="{AFCF3B7A-9B21-4803-853B-B63C6DEA899E}" type="slidenum">
              <a:rPr lang="de-DE" smtClean="0"/>
              <a:t>13</a:t>
            </a:fld>
            <a:endParaRPr lang="de-DE"/>
          </a:p>
        </p:txBody>
      </p:sp>
    </p:spTree>
    <p:extLst>
      <p:ext uri="{BB962C8B-B14F-4D97-AF65-F5344CB8AC3E}">
        <p14:creationId xmlns:p14="http://schemas.microsoft.com/office/powerpoint/2010/main" val="3262997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BFDF72-697B-4D72-AFB2-194AF5EA3477}"/>
              </a:ext>
            </a:extLst>
          </p:cNvPr>
          <p:cNvSpPr>
            <a:spLocks noGrp="1"/>
          </p:cNvSpPr>
          <p:nvPr>
            <p:ph type="title"/>
          </p:nvPr>
        </p:nvSpPr>
        <p:spPr/>
        <p:txBody>
          <a:bodyPr/>
          <a:lstStyle/>
          <a:p>
            <a:r>
              <a:rPr lang="de-DE" dirty="0"/>
              <a:t>Einrichten des Systems</a:t>
            </a:r>
          </a:p>
        </p:txBody>
      </p:sp>
      <p:sp>
        <p:nvSpPr>
          <p:cNvPr id="3" name="Inhaltsplatzhalter 2">
            <a:extLst>
              <a:ext uri="{FF2B5EF4-FFF2-40B4-BE49-F238E27FC236}">
                <a16:creationId xmlns:a16="http://schemas.microsoft.com/office/drawing/2014/main" id="{F65790C8-9DF1-41AE-AADA-BCE49D1F6C18}"/>
              </a:ext>
            </a:extLst>
          </p:cNvPr>
          <p:cNvSpPr>
            <a:spLocks noGrp="1"/>
          </p:cNvSpPr>
          <p:nvPr>
            <p:ph idx="1"/>
          </p:nvPr>
        </p:nvSpPr>
        <p:spPr>
          <a:xfrm>
            <a:off x="677334" y="2160589"/>
            <a:ext cx="8596668" cy="3880773"/>
          </a:xfrm>
        </p:spPr>
        <p:txBody>
          <a:bodyPr>
            <a:normAutofit/>
          </a:bodyPr>
          <a:lstStyle/>
          <a:p>
            <a:r>
              <a:rPr lang="de-DE" b="1" dirty="0" err="1"/>
              <a:t>Step</a:t>
            </a:r>
            <a:r>
              <a:rPr lang="de-DE" b="1" dirty="0"/>
              <a:t> 3: Installation des Linux-Systems</a:t>
            </a:r>
          </a:p>
          <a:p>
            <a:pPr marL="0" indent="0">
              <a:buNone/>
            </a:pPr>
            <a:r>
              <a:rPr lang="de-DE" dirty="0"/>
              <a:t>1. System auswählen </a:t>
            </a:r>
            <a:r>
              <a:rPr lang="de-DE" dirty="0">
                <a:sym typeface="Wingdings" panose="05000000000000000000" pitchFamily="2" charset="2"/>
              </a:rPr>
              <a:t> Raspbian</a:t>
            </a:r>
          </a:p>
          <a:p>
            <a:pPr>
              <a:buAutoNum type="arabicPeriod"/>
            </a:pPr>
            <a:endParaRPr lang="de-DE" dirty="0"/>
          </a:p>
          <a:p>
            <a:pPr>
              <a:buAutoNum type="arabicPeriod"/>
            </a:pPr>
            <a:endParaRPr lang="de-DE" dirty="0"/>
          </a:p>
        </p:txBody>
      </p:sp>
      <p:pic>
        <p:nvPicPr>
          <p:cNvPr id="5122" name="Picture 2" descr="Mit der Noobs-Oberfläche installiert ihr automatisiert ein Betriebssystem auf dem Raspberry Pi.">
            <a:extLst>
              <a:ext uri="{FF2B5EF4-FFF2-40B4-BE49-F238E27FC236}">
                <a16:creationId xmlns:a16="http://schemas.microsoft.com/office/drawing/2014/main" id="{02A35966-0A6A-4CF2-AF4F-AABDC1D74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136" y="2962413"/>
            <a:ext cx="5098382" cy="3309138"/>
          </a:xfrm>
          <a:prstGeom prst="rect">
            <a:avLst/>
          </a:prstGeom>
          <a:noFill/>
          <a:extLst>
            <a:ext uri="{909E8E84-426E-40DD-AFC4-6F175D3DCCD1}">
              <a14:hiddenFill xmlns:a14="http://schemas.microsoft.com/office/drawing/2010/main">
                <a:solidFill>
                  <a:srgbClr val="FFFFFF"/>
                </a:solidFill>
              </a14:hiddenFill>
            </a:ext>
          </a:extLst>
        </p:spPr>
      </p:pic>
      <p:sp>
        <p:nvSpPr>
          <p:cNvPr id="4" name="Foliennummernplatzhalter 3">
            <a:extLst>
              <a:ext uri="{FF2B5EF4-FFF2-40B4-BE49-F238E27FC236}">
                <a16:creationId xmlns:a16="http://schemas.microsoft.com/office/drawing/2014/main" id="{D2B18C89-DE09-4C2C-BE2F-A8D32E55E659}"/>
              </a:ext>
            </a:extLst>
          </p:cNvPr>
          <p:cNvSpPr>
            <a:spLocks noGrp="1"/>
          </p:cNvSpPr>
          <p:nvPr>
            <p:ph type="sldNum" sz="quarter" idx="12"/>
          </p:nvPr>
        </p:nvSpPr>
        <p:spPr/>
        <p:txBody>
          <a:bodyPr/>
          <a:lstStyle/>
          <a:p>
            <a:fld id="{AFCF3B7A-9B21-4803-853B-B63C6DEA899E}" type="slidenum">
              <a:rPr lang="de-DE" smtClean="0"/>
              <a:t>14</a:t>
            </a:fld>
            <a:endParaRPr lang="de-DE"/>
          </a:p>
        </p:txBody>
      </p:sp>
    </p:spTree>
    <p:extLst>
      <p:ext uri="{BB962C8B-B14F-4D97-AF65-F5344CB8AC3E}">
        <p14:creationId xmlns:p14="http://schemas.microsoft.com/office/powerpoint/2010/main" val="4126860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BFDF72-697B-4D72-AFB2-194AF5EA3477}"/>
              </a:ext>
            </a:extLst>
          </p:cNvPr>
          <p:cNvSpPr>
            <a:spLocks noGrp="1"/>
          </p:cNvSpPr>
          <p:nvPr>
            <p:ph type="title"/>
          </p:nvPr>
        </p:nvSpPr>
        <p:spPr/>
        <p:txBody>
          <a:bodyPr/>
          <a:lstStyle/>
          <a:p>
            <a:r>
              <a:rPr lang="de-DE" dirty="0"/>
              <a:t>Einrichten des Systems</a:t>
            </a:r>
          </a:p>
        </p:txBody>
      </p:sp>
      <p:sp>
        <p:nvSpPr>
          <p:cNvPr id="3" name="Inhaltsplatzhalter 2">
            <a:extLst>
              <a:ext uri="{FF2B5EF4-FFF2-40B4-BE49-F238E27FC236}">
                <a16:creationId xmlns:a16="http://schemas.microsoft.com/office/drawing/2014/main" id="{F65790C8-9DF1-41AE-AADA-BCE49D1F6C18}"/>
              </a:ext>
            </a:extLst>
          </p:cNvPr>
          <p:cNvSpPr>
            <a:spLocks noGrp="1"/>
          </p:cNvSpPr>
          <p:nvPr>
            <p:ph idx="1"/>
          </p:nvPr>
        </p:nvSpPr>
        <p:spPr>
          <a:xfrm>
            <a:off x="677334" y="2160589"/>
            <a:ext cx="9489350" cy="3880773"/>
          </a:xfrm>
        </p:spPr>
        <p:txBody>
          <a:bodyPr>
            <a:normAutofit/>
          </a:bodyPr>
          <a:lstStyle/>
          <a:p>
            <a:r>
              <a:rPr lang="de-DE" b="1" dirty="0" err="1"/>
              <a:t>Step</a:t>
            </a:r>
            <a:r>
              <a:rPr lang="de-DE" b="1" dirty="0"/>
              <a:t> 4: System starten</a:t>
            </a:r>
          </a:p>
          <a:p>
            <a:pPr marL="0" indent="0">
              <a:buNone/>
            </a:pPr>
            <a:r>
              <a:rPr lang="de-DE" dirty="0"/>
              <a:t>															User: </a:t>
            </a:r>
            <a:r>
              <a:rPr lang="de-DE" dirty="0" err="1"/>
              <a:t>pi</a:t>
            </a:r>
            <a:endParaRPr lang="de-DE" dirty="0"/>
          </a:p>
          <a:p>
            <a:pPr marL="0" indent="0">
              <a:buNone/>
            </a:pPr>
            <a:r>
              <a:rPr lang="de-DE" dirty="0"/>
              <a:t>															Passwort: </a:t>
            </a:r>
            <a:r>
              <a:rPr lang="de-DE" dirty="0" err="1"/>
              <a:t>raspberry</a:t>
            </a:r>
            <a:endParaRPr lang="de-DE" dirty="0"/>
          </a:p>
          <a:p>
            <a:pPr>
              <a:buAutoNum type="arabicPeriod"/>
            </a:pPr>
            <a:endParaRPr lang="de-DE" dirty="0"/>
          </a:p>
        </p:txBody>
      </p:sp>
      <p:pic>
        <p:nvPicPr>
          <p:cNvPr id="5124" name="Picture 4" descr="raspbian desktop">
            <a:extLst>
              <a:ext uri="{FF2B5EF4-FFF2-40B4-BE49-F238E27FC236}">
                <a16:creationId xmlns:a16="http://schemas.microsoft.com/office/drawing/2014/main" id="{94B9B9D9-1154-440F-9429-4DD0F32C3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410" y="2545095"/>
            <a:ext cx="6544822" cy="3681462"/>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abgerundete Ecken 3">
            <a:extLst>
              <a:ext uri="{FF2B5EF4-FFF2-40B4-BE49-F238E27FC236}">
                <a16:creationId xmlns:a16="http://schemas.microsoft.com/office/drawing/2014/main" id="{37D8C040-4195-4022-A2D6-7727675F86D8}"/>
              </a:ext>
            </a:extLst>
          </p:cNvPr>
          <p:cNvSpPr/>
          <p:nvPr/>
        </p:nvSpPr>
        <p:spPr>
          <a:xfrm>
            <a:off x="1783281" y="3147576"/>
            <a:ext cx="4543079" cy="2476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400" b="1" dirty="0">
                <a:solidFill>
                  <a:schemeClr val="tx1"/>
                </a:solidFill>
              </a:rPr>
              <a:t>Wifi :IPMSG</a:t>
            </a:r>
          </a:p>
          <a:p>
            <a:endParaRPr lang="de-DE" sz="3200" dirty="0">
              <a:solidFill>
                <a:schemeClr val="tx1"/>
              </a:solidFill>
            </a:endParaRPr>
          </a:p>
          <a:p>
            <a:r>
              <a:rPr lang="de-DE" sz="3200" dirty="0">
                <a:solidFill>
                  <a:schemeClr val="tx1"/>
                </a:solidFill>
              </a:rPr>
              <a:t>User: </a:t>
            </a:r>
            <a:r>
              <a:rPr lang="de-DE" sz="3200" dirty="0" err="1">
                <a:solidFill>
                  <a:schemeClr val="tx1"/>
                </a:solidFill>
              </a:rPr>
              <a:t>wowro</a:t>
            </a:r>
            <a:endParaRPr lang="de-DE" sz="3200" dirty="0">
              <a:solidFill>
                <a:schemeClr val="tx1"/>
              </a:solidFill>
            </a:endParaRPr>
          </a:p>
          <a:p>
            <a:r>
              <a:rPr lang="de-DE" sz="3200" dirty="0">
                <a:solidFill>
                  <a:schemeClr val="tx1"/>
                </a:solidFill>
              </a:rPr>
              <a:t>Passwort: LHcs7QOA </a:t>
            </a:r>
          </a:p>
        </p:txBody>
      </p:sp>
      <p:sp>
        <p:nvSpPr>
          <p:cNvPr id="5" name="Foliennummernplatzhalter 4">
            <a:extLst>
              <a:ext uri="{FF2B5EF4-FFF2-40B4-BE49-F238E27FC236}">
                <a16:creationId xmlns:a16="http://schemas.microsoft.com/office/drawing/2014/main" id="{5874A563-DB97-4F0B-BAC1-4FCCD5F7DD79}"/>
              </a:ext>
            </a:extLst>
          </p:cNvPr>
          <p:cNvSpPr>
            <a:spLocks noGrp="1"/>
          </p:cNvSpPr>
          <p:nvPr>
            <p:ph type="sldNum" sz="quarter" idx="12"/>
          </p:nvPr>
        </p:nvSpPr>
        <p:spPr/>
        <p:txBody>
          <a:bodyPr/>
          <a:lstStyle/>
          <a:p>
            <a:fld id="{AFCF3B7A-9B21-4803-853B-B63C6DEA899E}" type="slidenum">
              <a:rPr lang="de-DE" smtClean="0"/>
              <a:t>15</a:t>
            </a:fld>
            <a:endParaRPr lang="de-DE"/>
          </a:p>
        </p:txBody>
      </p:sp>
    </p:spTree>
    <p:extLst>
      <p:ext uri="{BB962C8B-B14F-4D97-AF65-F5344CB8AC3E}">
        <p14:creationId xmlns:p14="http://schemas.microsoft.com/office/powerpoint/2010/main" val="2316267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291F62-4F0D-4F4B-AF6A-85252AE6F2DA}"/>
              </a:ext>
            </a:extLst>
          </p:cNvPr>
          <p:cNvSpPr>
            <a:spLocks noGrp="1"/>
          </p:cNvSpPr>
          <p:nvPr>
            <p:ph type="title"/>
          </p:nvPr>
        </p:nvSpPr>
        <p:spPr/>
        <p:txBody>
          <a:bodyPr/>
          <a:lstStyle/>
          <a:p>
            <a:r>
              <a:rPr lang="de-DE" dirty="0"/>
              <a:t>Einrichten des </a:t>
            </a:r>
            <a:r>
              <a:rPr lang="de-DE" dirty="0" err="1"/>
              <a:t>Sytems</a:t>
            </a:r>
            <a:endParaRPr lang="de-DE" dirty="0"/>
          </a:p>
        </p:txBody>
      </p:sp>
      <p:sp>
        <p:nvSpPr>
          <p:cNvPr id="3" name="Inhaltsplatzhalter 2">
            <a:extLst>
              <a:ext uri="{FF2B5EF4-FFF2-40B4-BE49-F238E27FC236}">
                <a16:creationId xmlns:a16="http://schemas.microsoft.com/office/drawing/2014/main" id="{A4086C34-C8E8-4B08-B4D9-F241C26DC5E6}"/>
              </a:ext>
            </a:extLst>
          </p:cNvPr>
          <p:cNvSpPr>
            <a:spLocks noGrp="1"/>
          </p:cNvSpPr>
          <p:nvPr>
            <p:ph idx="1"/>
          </p:nvPr>
        </p:nvSpPr>
        <p:spPr>
          <a:xfrm>
            <a:off x="677334" y="2160589"/>
            <a:ext cx="8596668" cy="4398831"/>
          </a:xfrm>
        </p:spPr>
        <p:txBody>
          <a:bodyPr>
            <a:normAutofit/>
          </a:bodyPr>
          <a:lstStyle/>
          <a:p>
            <a:r>
              <a:rPr lang="de-DE" b="1" dirty="0" err="1"/>
              <a:t>Step</a:t>
            </a:r>
            <a:r>
              <a:rPr lang="de-DE" b="1" dirty="0"/>
              <a:t> 5: Setup abschließen</a:t>
            </a:r>
          </a:p>
          <a:p>
            <a:pPr marL="0" indent="0">
              <a:buNone/>
            </a:pPr>
            <a:r>
              <a:rPr lang="de-DE" dirty="0"/>
              <a:t>1- Passwort setzen</a:t>
            </a:r>
          </a:p>
          <a:p>
            <a:pPr marL="0" indent="0">
              <a:buNone/>
            </a:pPr>
            <a:r>
              <a:rPr lang="de-DE" dirty="0"/>
              <a:t>2. Sprache einstellen</a:t>
            </a:r>
          </a:p>
          <a:p>
            <a:pPr marL="0" indent="0">
              <a:buNone/>
            </a:pPr>
            <a:r>
              <a:rPr lang="de-DE" dirty="0"/>
              <a:t>3. WiFi verbinden</a:t>
            </a:r>
          </a:p>
          <a:p>
            <a:pPr marL="0" indent="0">
              <a:buNone/>
            </a:pPr>
            <a:r>
              <a:rPr lang="de-DE" dirty="0"/>
              <a:t>4. Update Software</a:t>
            </a:r>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r>
              <a:rPr lang="de-DE" dirty="0">
                <a:hlinkClick r:id="rId2"/>
              </a:rPr>
              <a:t>https://projects.raspberrypi.org/en/projects/raspberry-pi-using</a:t>
            </a:r>
            <a:endParaRPr lang="de-DE" dirty="0"/>
          </a:p>
        </p:txBody>
      </p:sp>
      <p:pic>
        <p:nvPicPr>
          <p:cNvPr id="7170" name="Picture 2" descr="pi wizard">
            <a:extLst>
              <a:ext uri="{FF2B5EF4-FFF2-40B4-BE49-F238E27FC236}">
                <a16:creationId xmlns:a16="http://schemas.microsoft.com/office/drawing/2014/main" id="{65F430A9-670A-41B7-B031-E697802D949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82895" y="2593886"/>
            <a:ext cx="4743450" cy="3219450"/>
          </a:xfrm>
          <a:prstGeom prst="rect">
            <a:avLst/>
          </a:prstGeom>
          <a:noFill/>
          <a:extLst>
            <a:ext uri="{909E8E84-426E-40DD-AFC4-6F175D3DCCD1}">
              <a14:hiddenFill xmlns:a14="http://schemas.microsoft.com/office/drawing/2010/main">
                <a:solidFill>
                  <a:srgbClr val="FFFFFF"/>
                </a:solidFill>
              </a14:hiddenFill>
            </a:ext>
          </a:extLst>
        </p:spPr>
      </p:pic>
      <p:sp>
        <p:nvSpPr>
          <p:cNvPr id="4" name="Foliennummernplatzhalter 3">
            <a:extLst>
              <a:ext uri="{FF2B5EF4-FFF2-40B4-BE49-F238E27FC236}">
                <a16:creationId xmlns:a16="http://schemas.microsoft.com/office/drawing/2014/main" id="{A6439188-7D22-4806-8C50-21A4164D6DCC}"/>
              </a:ext>
            </a:extLst>
          </p:cNvPr>
          <p:cNvSpPr>
            <a:spLocks noGrp="1"/>
          </p:cNvSpPr>
          <p:nvPr>
            <p:ph type="sldNum" sz="quarter" idx="12"/>
          </p:nvPr>
        </p:nvSpPr>
        <p:spPr/>
        <p:txBody>
          <a:bodyPr/>
          <a:lstStyle/>
          <a:p>
            <a:fld id="{AFCF3B7A-9B21-4803-853B-B63C6DEA899E}" type="slidenum">
              <a:rPr lang="de-DE" smtClean="0"/>
              <a:t>16</a:t>
            </a:fld>
            <a:endParaRPr lang="de-DE"/>
          </a:p>
        </p:txBody>
      </p:sp>
    </p:spTree>
    <p:extLst>
      <p:ext uri="{BB962C8B-B14F-4D97-AF65-F5344CB8AC3E}">
        <p14:creationId xmlns:p14="http://schemas.microsoft.com/office/powerpoint/2010/main" val="347374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8AF3A8-2A5C-48CB-B761-DBCDD14988F2}"/>
              </a:ext>
            </a:extLst>
          </p:cNvPr>
          <p:cNvSpPr>
            <a:spLocks noGrp="1"/>
          </p:cNvSpPr>
          <p:nvPr>
            <p:ph type="title"/>
          </p:nvPr>
        </p:nvSpPr>
        <p:spPr/>
        <p:txBody>
          <a:bodyPr/>
          <a:lstStyle/>
          <a:p>
            <a:r>
              <a:rPr lang="de-DE" dirty="0"/>
              <a:t>Nützliche System-Tools</a:t>
            </a:r>
          </a:p>
        </p:txBody>
      </p:sp>
      <p:sp>
        <p:nvSpPr>
          <p:cNvPr id="3" name="Inhaltsplatzhalter 2">
            <a:extLst>
              <a:ext uri="{FF2B5EF4-FFF2-40B4-BE49-F238E27FC236}">
                <a16:creationId xmlns:a16="http://schemas.microsoft.com/office/drawing/2014/main" id="{2212642A-1C7C-4BD3-B590-54523210461F}"/>
              </a:ext>
            </a:extLst>
          </p:cNvPr>
          <p:cNvSpPr>
            <a:spLocks noGrp="1"/>
          </p:cNvSpPr>
          <p:nvPr>
            <p:ph idx="1"/>
          </p:nvPr>
        </p:nvSpPr>
        <p:spPr>
          <a:xfrm>
            <a:off x="677334" y="2160589"/>
            <a:ext cx="9513413" cy="4245898"/>
          </a:xfrm>
        </p:spPr>
        <p:txBody>
          <a:bodyPr>
            <a:normAutofit fontScale="85000" lnSpcReduction="20000"/>
          </a:bodyPr>
          <a:lstStyle/>
          <a:p>
            <a:r>
              <a:rPr lang="de-DE" dirty="0"/>
              <a:t>System Update/Upgrade</a:t>
            </a:r>
          </a:p>
          <a:p>
            <a:pPr marL="0" indent="0">
              <a:buNone/>
            </a:pPr>
            <a:r>
              <a:rPr lang="de-DE" dirty="0" err="1">
                <a:solidFill>
                  <a:schemeClr val="accent1"/>
                </a:solidFill>
                <a:highlight>
                  <a:srgbClr val="000000"/>
                </a:highlight>
                <a:latin typeface="Courier New" panose="02070309020205020404" pitchFamily="49" charset="0"/>
                <a:cs typeface="Courier New" panose="02070309020205020404" pitchFamily="49" charset="0"/>
              </a:rPr>
              <a:t>pi@raspberrypi</a:t>
            </a:r>
            <a:r>
              <a:rPr lang="de-DE" dirty="0">
                <a:solidFill>
                  <a:schemeClr val="accent1"/>
                </a:solidFill>
                <a:highlight>
                  <a:srgbClr val="000000"/>
                </a:highlight>
                <a:latin typeface="Courier New" panose="02070309020205020404" pitchFamily="49" charset="0"/>
                <a:cs typeface="Courier New" panose="02070309020205020404" pitchFamily="49" charset="0"/>
              </a:rPr>
              <a:t>:</a:t>
            </a:r>
            <a:r>
              <a:rPr lang="de-DE" dirty="0">
                <a:solidFill>
                  <a:srgbClr val="0066FF"/>
                </a:solidFill>
                <a:highlight>
                  <a:srgbClr val="000000"/>
                </a:highlight>
                <a:latin typeface="Courier New" panose="02070309020205020404" pitchFamily="49" charset="0"/>
                <a:cs typeface="Courier New" panose="02070309020205020404" pitchFamily="49" charset="0"/>
              </a:rPr>
              <a:t>~ $</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sudo</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apt-get</a:t>
            </a:r>
            <a:r>
              <a:rPr lang="de-DE" dirty="0">
                <a:solidFill>
                  <a:schemeClr val="bg1"/>
                </a:solidFill>
                <a:highlight>
                  <a:srgbClr val="000000"/>
                </a:highlight>
                <a:latin typeface="Courier New" panose="02070309020205020404" pitchFamily="49" charset="0"/>
                <a:cs typeface="Courier New" panose="02070309020205020404" pitchFamily="49" charset="0"/>
              </a:rPr>
              <a:t> update</a:t>
            </a:r>
          </a:p>
          <a:p>
            <a:pPr marL="0" indent="0">
              <a:buNone/>
            </a:pPr>
            <a:r>
              <a:rPr lang="de-DE" dirty="0" err="1">
                <a:solidFill>
                  <a:schemeClr val="accent1"/>
                </a:solidFill>
                <a:highlight>
                  <a:srgbClr val="000000"/>
                </a:highlight>
                <a:latin typeface="Courier New" panose="02070309020205020404" pitchFamily="49" charset="0"/>
                <a:cs typeface="Courier New" panose="02070309020205020404" pitchFamily="49" charset="0"/>
              </a:rPr>
              <a:t>pi@raspberrypi</a:t>
            </a:r>
            <a:r>
              <a:rPr lang="de-DE" dirty="0">
                <a:solidFill>
                  <a:schemeClr val="accent1"/>
                </a:solidFill>
                <a:highlight>
                  <a:srgbClr val="000000"/>
                </a:highlight>
                <a:latin typeface="Courier New" panose="02070309020205020404" pitchFamily="49" charset="0"/>
                <a:cs typeface="Courier New" panose="02070309020205020404" pitchFamily="49" charset="0"/>
              </a:rPr>
              <a:t>:</a:t>
            </a:r>
            <a:r>
              <a:rPr lang="de-DE" dirty="0">
                <a:solidFill>
                  <a:srgbClr val="0066FF"/>
                </a:solidFill>
                <a:highlight>
                  <a:srgbClr val="000000"/>
                </a:highlight>
                <a:latin typeface="Courier New" panose="02070309020205020404" pitchFamily="49" charset="0"/>
                <a:cs typeface="Courier New" panose="02070309020205020404" pitchFamily="49" charset="0"/>
              </a:rPr>
              <a:t>~ $</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sudo</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apt-get</a:t>
            </a:r>
            <a:r>
              <a:rPr lang="de-DE" dirty="0">
                <a:solidFill>
                  <a:schemeClr val="bg1"/>
                </a:solidFill>
                <a:highlight>
                  <a:srgbClr val="000000"/>
                </a:highlight>
                <a:latin typeface="Courier New" panose="02070309020205020404" pitchFamily="49" charset="0"/>
                <a:cs typeface="Courier New" panose="02070309020205020404" pitchFamily="49" charset="0"/>
              </a:rPr>
              <a:t> upgrade</a:t>
            </a:r>
          </a:p>
          <a:p>
            <a:pPr marL="0" indent="0">
              <a:buNone/>
            </a:pPr>
            <a:r>
              <a:rPr lang="de-DE" dirty="0" err="1">
                <a:solidFill>
                  <a:schemeClr val="accent1"/>
                </a:solidFill>
                <a:highlight>
                  <a:srgbClr val="000000"/>
                </a:highlight>
                <a:latin typeface="Courier New" panose="02070309020205020404" pitchFamily="49" charset="0"/>
                <a:cs typeface="Courier New" panose="02070309020205020404" pitchFamily="49" charset="0"/>
              </a:rPr>
              <a:t>pi@raspberrypi</a:t>
            </a:r>
            <a:r>
              <a:rPr lang="de-DE" dirty="0">
                <a:solidFill>
                  <a:schemeClr val="accent1"/>
                </a:solidFill>
                <a:highlight>
                  <a:srgbClr val="000000"/>
                </a:highlight>
                <a:latin typeface="Courier New" panose="02070309020205020404" pitchFamily="49" charset="0"/>
                <a:cs typeface="Courier New" panose="02070309020205020404" pitchFamily="49" charset="0"/>
              </a:rPr>
              <a:t>:</a:t>
            </a:r>
            <a:r>
              <a:rPr lang="de-DE" dirty="0">
                <a:solidFill>
                  <a:srgbClr val="0066FF"/>
                </a:solidFill>
                <a:highlight>
                  <a:srgbClr val="000000"/>
                </a:highlight>
                <a:latin typeface="Courier New" panose="02070309020205020404" pitchFamily="49" charset="0"/>
                <a:cs typeface="Courier New" panose="02070309020205020404" pitchFamily="49" charset="0"/>
              </a:rPr>
              <a:t>~ $</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sudo</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apt-get</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dist</a:t>
            </a:r>
            <a:r>
              <a:rPr lang="de-DE" dirty="0">
                <a:solidFill>
                  <a:schemeClr val="bg1"/>
                </a:solidFill>
                <a:highlight>
                  <a:srgbClr val="000000"/>
                </a:highlight>
                <a:latin typeface="Courier New" panose="02070309020205020404" pitchFamily="49" charset="0"/>
                <a:cs typeface="Courier New" panose="02070309020205020404" pitchFamily="49" charset="0"/>
              </a:rPr>
              <a:t>-upgrade</a:t>
            </a:r>
          </a:p>
          <a:p>
            <a:r>
              <a:rPr lang="de-DE" dirty="0"/>
              <a:t>System-Konfiguration</a:t>
            </a:r>
          </a:p>
          <a:p>
            <a:pPr marL="0" indent="0">
              <a:buNone/>
            </a:pPr>
            <a:r>
              <a:rPr lang="de-DE" dirty="0" err="1">
                <a:solidFill>
                  <a:schemeClr val="accent1"/>
                </a:solidFill>
                <a:highlight>
                  <a:srgbClr val="000000"/>
                </a:highlight>
                <a:latin typeface="Courier New" panose="02070309020205020404" pitchFamily="49" charset="0"/>
                <a:cs typeface="Courier New" panose="02070309020205020404" pitchFamily="49" charset="0"/>
              </a:rPr>
              <a:t>pi@raspberrypi</a:t>
            </a:r>
            <a:r>
              <a:rPr lang="de-DE" dirty="0">
                <a:solidFill>
                  <a:schemeClr val="accent1"/>
                </a:solidFill>
                <a:highlight>
                  <a:srgbClr val="000000"/>
                </a:highlight>
                <a:latin typeface="Courier New" panose="02070309020205020404" pitchFamily="49" charset="0"/>
                <a:cs typeface="Courier New" panose="02070309020205020404" pitchFamily="49" charset="0"/>
              </a:rPr>
              <a:t>:</a:t>
            </a:r>
            <a:r>
              <a:rPr lang="de-DE" dirty="0">
                <a:solidFill>
                  <a:srgbClr val="0066FF"/>
                </a:solidFill>
                <a:highlight>
                  <a:srgbClr val="000000"/>
                </a:highlight>
                <a:latin typeface="Courier New" panose="02070309020205020404" pitchFamily="49" charset="0"/>
                <a:cs typeface="Courier New" panose="02070309020205020404" pitchFamily="49" charset="0"/>
              </a:rPr>
              <a:t>~ $</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sudo</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raspi-config</a:t>
            </a:r>
            <a:r>
              <a:rPr lang="de-DE" dirty="0">
                <a:solidFill>
                  <a:schemeClr val="bg1"/>
                </a:solidFill>
                <a:latin typeface="Courier New" panose="02070309020205020404" pitchFamily="49" charset="0"/>
                <a:cs typeface="Courier New" panose="02070309020205020404" pitchFamily="49" charset="0"/>
              </a:rPr>
              <a:t> </a:t>
            </a:r>
            <a:r>
              <a:rPr lang="de-DE" dirty="0">
                <a:solidFill>
                  <a:schemeClr val="tx1"/>
                </a:solidFill>
                <a:latin typeface="Courier New" panose="02070309020205020404" pitchFamily="49" charset="0"/>
                <a:cs typeface="Courier New" panose="02070309020205020404" pitchFamily="49" charset="0"/>
                <a:sym typeface="Wingdings" panose="05000000000000000000" pitchFamily="2" charset="2"/>
              </a:rPr>
              <a:t></a:t>
            </a:r>
            <a:r>
              <a:rPr lang="de-DE" dirty="0">
                <a:solidFill>
                  <a:schemeClr val="bg1"/>
                </a:solidFill>
                <a:latin typeface="Courier New" panose="02070309020205020404" pitchFamily="49" charset="0"/>
                <a:cs typeface="Courier New" panose="02070309020205020404" pitchFamily="49" charset="0"/>
                <a:sym typeface="Wingdings" panose="05000000000000000000" pitchFamily="2" charset="2"/>
              </a:rPr>
              <a:t> </a:t>
            </a:r>
            <a:r>
              <a:rPr lang="de-DE" dirty="0">
                <a:hlinkClick r:id="rId2"/>
              </a:rPr>
              <a:t>Link</a:t>
            </a:r>
            <a:endParaRPr lang="de-DE" dirty="0">
              <a:solidFill>
                <a:schemeClr val="bg1"/>
              </a:solidFill>
              <a:latin typeface="Courier New" panose="02070309020205020404" pitchFamily="49" charset="0"/>
              <a:cs typeface="Courier New" panose="02070309020205020404" pitchFamily="49" charset="0"/>
            </a:endParaRPr>
          </a:p>
          <a:p>
            <a:r>
              <a:rPr lang="de-DE" dirty="0"/>
              <a:t>System Parameter auslesen:</a:t>
            </a:r>
          </a:p>
          <a:p>
            <a:pPr marL="0" indent="0">
              <a:buNone/>
            </a:pPr>
            <a:r>
              <a:rPr lang="de-DE" dirty="0" err="1">
                <a:solidFill>
                  <a:schemeClr val="accent1"/>
                </a:solidFill>
                <a:highlight>
                  <a:srgbClr val="000000"/>
                </a:highlight>
                <a:latin typeface="Courier New" panose="02070309020205020404" pitchFamily="49" charset="0"/>
                <a:cs typeface="Courier New" panose="02070309020205020404" pitchFamily="49" charset="0"/>
              </a:rPr>
              <a:t>pi@raspberrypi</a:t>
            </a:r>
            <a:r>
              <a:rPr lang="de-DE" dirty="0">
                <a:solidFill>
                  <a:schemeClr val="accent1"/>
                </a:solidFill>
                <a:highlight>
                  <a:srgbClr val="000000"/>
                </a:highlight>
                <a:latin typeface="Courier New" panose="02070309020205020404" pitchFamily="49" charset="0"/>
                <a:cs typeface="Courier New" panose="02070309020205020404" pitchFamily="49" charset="0"/>
              </a:rPr>
              <a:t>:</a:t>
            </a:r>
            <a:r>
              <a:rPr lang="de-DE" dirty="0">
                <a:solidFill>
                  <a:srgbClr val="0066FF"/>
                </a:solidFill>
                <a:highlight>
                  <a:srgbClr val="000000"/>
                </a:highlight>
                <a:latin typeface="Courier New" panose="02070309020205020404" pitchFamily="49" charset="0"/>
                <a:cs typeface="Courier New" panose="02070309020205020404" pitchFamily="49" charset="0"/>
              </a:rPr>
              <a:t>~ $</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vcgencmd</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commands</a:t>
            </a:r>
            <a:r>
              <a:rPr lang="de-DE" dirty="0">
                <a:solidFill>
                  <a:schemeClr val="bg1"/>
                </a:solidFill>
                <a:latin typeface="Courier New" panose="02070309020205020404" pitchFamily="49" charset="0"/>
                <a:cs typeface="Courier New" panose="02070309020205020404" pitchFamily="49" charset="0"/>
              </a:rPr>
              <a:t>	</a:t>
            </a:r>
            <a:r>
              <a:rPr lang="de-DE" dirty="0">
                <a:solidFill>
                  <a:schemeClr val="tx1"/>
                </a:solidFill>
                <a:latin typeface="+mj-lt"/>
                <a:cs typeface="Courier New" panose="02070309020205020404" pitchFamily="49" charset="0"/>
                <a:sym typeface="Wingdings" panose="05000000000000000000" pitchFamily="2" charset="2"/>
              </a:rPr>
              <a:t> </a:t>
            </a:r>
            <a:r>
              <a:rPr lang="de-DE" dirty="0">
                <a:solidFill>
                  <a:schemeClr val="accent1"/>
                </a:solidFill>
                <a:hlinkClick r:id="rId3"/>
              </a:rPr>
              <a:t>Link</a:t>
            </a:r>
            <a:endParaRPr lang="de-DE" dirty="0">
              <a:solidFill>
                <a:schemeClr val="accent1"/>
              </a:solidFill>
            </a:endParaRPr>
          </a:p>
          <a:p>
            <a:r>
              <a:rPr lang="de-DE" dirty="0"/>
              <a:t>System Überblick:</a:t>
            </a:r>
          </a:p>
          <a:p>
            <a:pPr marL="0" indent="0">
              <a:buNone/>
            </a:pPr>
            <a:r>
              <a:rPr lang="de-DE" dirty="0" err="1">
                <a:solidFill>
                  <a:schemeClr val="accent1"/>
                </a:solidFill>
                <a:highlight>
                  <a:srgbClr val="000000"/>
                </a:highlight>
                <a:latin typeface="Courier New" panose="02070309020205020404" pitchFamily="49" charset="0"/>
                <a:cs typeface="Courier New" panose="02070309020205020404" pitchFamily="49" charset="0"/>
              </a:rPr>
              <a:t>pi@raspberrypi</a:t>
            </a:r>
            <a:r>
              <a:rPr lang="de-DE" dirty="0">
                <a:solidFill>
                  <a:schemeClr val="accent1"/>
                </a:solidFill>
                <a:highlight>
                  <a:srgbClr val="000000"/>
                </a:highlight>
                <a:latin typeface="Courier New" panose="02070309020205020404" pitchFamily="49" charset="0"/>
                <a:cs typeface="Courier New" panose="02070309020205020404" pitchFamily="49" charset="0"/>
              </a:rPr>
              <a:t>:</a:t>
            </a:r>
            <a:r>
              <a:rPr lang="de-DE" dirty="0">
                <a:solidFill>
                  <a:srgbClr val="0066FF"/>
                </a:solidFill>
                <a:highlight>
                  <a:srgbClr val="000000"/>
                </a:highlight>
                <a:latin typeface="Courier New" panose="02070309020205020404" pitchFamily="49" charset="0"/>
                <a:cs typeface="Courier New" panose="02070309020205020404" pitchFamily="49" charset="0"/>
              </a:rPr>
              <a:t>~ $</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sudp</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apt</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install</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screenfetch</a:t>
            </a:r>
            <a:endParaRPr lang="de-DE" dirty="0">
              <a:solidFill>
                <a:schemeClr val="bg1"/>
              </a:solidFill>
              <a:highlight>
                <a:srgbClr val="000000"/>
              </a:highlight>
              <a:latin typeface="Courier New" panose="02070309020205020404" pitchFamily="49" charset="0"/>
              <a:cs typeface="Courier New" panose="02070309020205020404" pitchFamily="49" charset="0"/>
            </a:endParaRPr>
          </a:p>
          <a:p>
            <a:pPr marL="0" indent="0">
              <a:buNone/>
            </a:pPr>
            <a:r>
              <a:rPr lang="de-DE" dirty="0" err="1">
                <a:solidFill>
                  <a:schemeClr val="accent1"/>
                </a:solidFill>
                <a:highlight>
                  <a:srgbClr val="000000"/>
                </a:highlight>
                <a:latin typeface="Courier New" panose="02070309020205020404" pitchFamily="49" charset="0"/>
                <a:cs typeface="Courier New" panose="02070309020205020404" pitchFamily="49" charset="0"/>
              </a:rPr>
              <a:t>pi@raspberrypi</a:t>
            </a:r>
            <a:r>
              <a:rPr lang="de-DE" dirty="0">
                <a:solidFill>
                  <a:schemeClr val="accent1"/>
                </a:solidFill>
                <a:highlight>
                  <a:srgbClr val="000000"/>
                </a:highlight>
                <a:latin typeface="Courier New" panose="02070309020205020404" pitchFamily="49" charset="0"/>
                <a:cs typeface="Courier New" panose="02070309020205020404" pitchFamily="49" charset="0"/>
              </a:rPr>
              <a:t>:</a:t>
            </a:r>
            <a:r>
              <a:rPr lang="de-DE" dirty="0">
                <a:solidFill>
                  <a:srgbClr val="0066FF"/>
                </a:solidFill>
                <a:highlight>
                  <a:srgbClr val="000000"/>
                </a:highlight>
                <a:latin typeface="Courier New" panose="02070309020205020404" pitchFamily="49" charset="0"/>
                <a:cs typeface="Courier New" panose="02070309020205020404" pitchFamily="49" charset="0"/>
              </a:rPr>
              <a:t>~ $</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screenfetch</a:t>
            </a:r>
            <a:endParaRPr lang="de-DE" dirty="0">
              <a:solidFill>
                <a:schemeClr val="accent1"/>
              </a:solidFill>
              <a:highlight>
                <a:srgbClr val="000000"/>
              </a:highlight>
            </a:endParaRPr>
          </a:p>
          <a:p>
            <a:r>
              <a:rPr lang="de-DE" dirty="0"/>
              <a:t>GPIO-Belegung</a:t>
            </a:r>
          </a:p>
          <a:p>
            <a:pPr marL="0" indent="0">
              <a:buNone/>
            </a:pPr>
            <a:r>
              <a:rPr lang="de-DE" dirty="0" err="1">
                <a:solidFill>
                  <a:schemeClr val="accent1"/>
                </a:solidFill>
                <a:highlight>
                  <a:srgbClr val="000000"/>
                </a:highlight>
                <a:latin typeface="Courier New" panose="02070309020205020404" pitchFamily="49" charset="0"/>
                <a:cs typeface="Courier New" panose="02070309020205020404" pitchFamily="49" charset="0"/>
              </a:rPr>
              <a:t>pi@raspberrypi</a:t>
            </a:r>
            <a:r>
              <a:rPr lang="de-DE" dirty="0">
                <a:solidFill>
                  <a:schemeClr val="accent1"/>
                </a:solidFill>
                <a:highlight>
                  <a:srgbClr val="000000"/>
                </a:highlight>
                <a:latin typeface="Courier New" panose="02070309020205020404" pitchFamily="49" charset="0"/>
                <a:cs typeface="Courier New" panose="02070309020205020404" pitchFamily="49" charset="0"/>
              </a:rPr>
              <a:t>:</a:t>
            </a:r>
            <a:r>
              <a:rPr lang="de-DE" dirty="0">
                <a:solidFill>
                  <a:srgbClr val="0066FF"/>
                </a:solidFill>
                <a:highlight>
                  <a:srgbClr val="000000"/>
                </a:highlight>
                <a:latin typeface="Courier New" panose="02070309020205020404" pitchFamily="49" charset="0"/>
                <a:cs typeface="Courier New" panose="02070309020205020404" pitchFamily="49" charset="0"/>
              </a:rPr>
              <a:t>~ $</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pinout</a:t>
            </a:r>
            <a:r>
              <a:rPr lang="de-DE" dirty="0">
                <a:solidFill>
                  <a:schemeClr val="bg1"/>
                </a:solidFill>
                <a:latin typeface="Courier New" panose="02070309020205020404" pitchFamily="49" charset="0"/>
                <a:cs typeface="Courier New" panose="02070309020205020404" pitchFamily="49" charset="0"/>
              </a:rPr>
              <a:t> </a:t>
            </a:r>
            <a:r>
              <a:rPr lang="de-DE" dirty="0">
                <a:solidFill>
                  <a:schemeClr val="tx1"/>
                </a:solidFill>
                <a:latin typeface="Courier New" panose="02070309020205020404" pitchFamily="49" charset="0"/>
                <a:cs typeface="Courier New" panose="02070309020205020404" pitchFamily="49" charset="0"/>
                <a:sym typeface="Wingdings" panose="05000000000000000000" pitchFamily="2" charset="2"/>
              </a:rPr>
              <a:t> </a:t>
            </a:r>
            <a:r>
              <a:rPr lang="de-DE" dirty="0">
                <a:hlinkClick r:id="rId4"/>
              </a:rPr>
              <a:t>Link</a:t>
            </a:r>
            <a:endParaRPr lang="de-DE" dirty="0"/>
          </a:p>
          <a:p>
            <a:pPr marL="0" indent="0">
              <a:buNone/>
            </a:pPr>
            <a:endParaRPr lang="de-DE" dirty="0">
              <a:solidFill>
                <a:schemeClr val="tx1"/>
              </a:solidFill>
              <a:latin typeface="Courier New" panose="02070309020205020404" pitchFamily="49" charset="0"/>
              <a:cs typeface="Courier New" panose="02070309020205020404" pitchFamily="49" charset="0"/>
            </a:endParaRPr>
          </a:p>
          <a:p>
            <a:pPr marL="0" indent="0">
              <a:buNone/>
            </a:pPr>
            <a:endParaRPr lang="de-DE" dirty="0"/>
          </a:p>
          <a:p>
            <a:pPr marL="0" indent="0">
              <a:buNone/>
            </a:pPr>
            <a:endParaRPr lang="de-DE" dirty="0"/>
          </a:p>
        </p:txBody>
      </p:sp>
      <p:sp>
        <p:nvSpPr>
          <p:cNvPr id="5" name="Foliennummernplatzhalter 4">
            <a:extLst>
              <a:ext uri="{FF2B5EF4-FFF2-40B4-BE49-F238E27FC236}">
                <a16:creationId xmlns:a16="http://schemas.microsoft.com/office/drawing/2014/main" id="{737039FE-2504-45EE-8BBB-4C6E79D66102}"/>
              </a:ext>
            </a:extLst>
          </p:cNvPr>
          <p:cNvSpPr>
            <a:spLocks noGrp="1"/>
          </p:cNvSpPr>
          <p:nvPr>
            <p:ph type="sldNum" sz="quarter" idx="12"/>
          </p:nvPr>
        </p:nvSpPr>
        <p:spPr/>
        <p:txBody>
          <a:bodyPr/>
          <a:lstStyle/>
          <a:p>
            <a:fld id="{AFCF3B7A-9B21-4803-853B-B63C6DEA899E}" type="slidenum">
              <a:rPr lang="de-DE" smtClean="0"/>
              <a:t>17</a:t>
            </a:fld>
            <a:endParaRPr lang="de-DE"/>
          </a:p>
        </p:txBody>
      </p:sp>
      <p:pic>
        <p:nvPicPr>
          <p:cNvPr id="4" name="Grafik 3">
            <a:extLst>
              <a:ext uri="{FF2B5EF4-FFF2-40B4-BE49-F238E27FC236}">
                <a16:creationId xmlns:a16="http://schemas.microsoft.com/office/drawing/2014/main" id="{A3156E00-6B4A-4C8D-BAC8-E26E6AA4D4C5}"/>
              </a:ext>
            </a:extLst>
          </p:cNvPr>
          <p:cNvPicPr>
            <a:picLocks noChangeAspect="1"/>
          </p:cNvPicPr>
          <p:nvPr/>
        </p:nvPicPr>
        <p:blipFill rotWithShape="1">
          <a:blip r:embed="rId5"/>
          <a:srcRect b="1133"/>
          <a:stretch/>
        </p:blipFill>
        <p:spPr>
          <a:xfrm>
            <a:off x="6418791" y="2319338"/>
            <a:ext cx="5095875" cy="2909888"/>
          </a:xfrm>
          <a:prstGeom prst="rect">
            <a:avLst/>
          </a:prstGeom>
        </p:spPr>
      </p:pic>
    </p:spTree>
    <p:extLst>
      <p:ext uri="{BB962C8B-B14F-4D97-AF65-F5344CB8AC3E}">
        <p14:creationId xmlns:p14="http://schemas.microsoft.com/office/powerpoint/2010/main" val="1895634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955329-25B8-49F2-8959-D72322CDCE85}"/>
              </a:ext>
            </a:extLst>
          </p:cNvPr>
          <p:cNvSpPr>
            <a:spLocks noGrp="1"/>
          </p:cNvSpPr>
          <p:nvPr>
            <p:ph type="title"/>
          </p:nvPr>
        </p:nvSpPr>
        <p:spPr>
          <a:xfrm>
            <a:off x="677334" y="609600"/>
            <a:ext cx="8743392" cy="1320800"/>
          </a:xfrm>
        </p:spPr>
        <p:txBody>
          <a:bodyPr/>
          <a:lstStyle/>
          <a:p>
            <a:r>
              <a:rPr lang="de-DE" dirty="0"/>
              <a:t>Weitere Raspberry Pi Betriebssysteme</a:t>
            </a:r>
          </a:p>
        </p:txBody>
      </p:sp>
      <p:sp>
        <p:nvSpPr>
          <p:cNvPr id="3" name="Inhaltsplatzhalter 2">
            <a:extLst>
              <a:ext uri="{FF2B5EF4-FFF2-40B4-BE49-F238E27FC236}">
                <a16:creationId xmlns:a16="http://schemas.microsoft.com/office/drawing/2014/main" id="{4165B19F-E34E-464E-B46E-D39C1B6EEF10}"/>
              </a:ext>
            </a:extLst>
          </p:cNvPr>
          <p:cNvSpPr>
            <a:spLocks noGrp="1"/>
          </p:cNvSpPr>
          <p:nvPr>
            <p:ph idx="1"/>
          </p:nvPr>
        </p:nvSpPr>
        <p:spPr/>
        <p:txBody>
          <a:bodyPr>
            <a:normAutofit fontScale="70000" lnSpcReduction="20000"/>
          </a:bodyPr>
          <a:lstStyle/>
          <a:p>
            <a:r>
              <a:rPr lang="de-DE" sz="2000" dirty="0"/>
              <a:t>Es gibt jede Menge fertige Distributionen für verschiedene Einsatzzwecke:</a:t>
            </a:r>
          </a:p>
          <a:p>
            <a:pPr lvl="1"/>
            <a:r>
              <a:rPr lang="de-DE" dirty="0"/>
              <a:t>Allgemeine Distribution:</a:t>
            </a:r>
          </a:p>
          <a:p>
            <a:pPr lvl="2"/>
            <a:r>
              <a:rPr lang="de-DE" dirty="0"/>
              <a:t>Linux-Distributionen </a:t>
            </a:r>
            <a:r>
              <a:rPr lang="de-DE" dirty="0">
                <a:sym typeface="Wingdings" panose="05000000000000000000" pitchFamily="2" charset="2"/>
              </a:rPr>
              <a:t> </a:t>
            </a:r>
            <a:r>
              <a:rPr lang="de-DE" dirty="0">
                <a:sym typeface="Wingdings" panose="05000000000000000000" pitchFamily="2" charset="2"/>
                <a:hlinkClick r:id="rId3"/>
              </a:rPr>
              <a:t>Pidora</a:t>
            </a:r>
            <a:r>
              <a:rPr lang="de-DE" dirty="0">
                <a:sym typeface="Wingdings" panose="05000000000000000000" pitchFamily="2" charset="2"/>
              </a:rPr>
              <a:t>, Ubuntu Mate, Arch Linux, …</a:t>
            </a:r>
            <a:endParaRPr lang="de-DE" dirty="0"/>
          </a:p>
          <a:p>
            <a:pPr lvl="2"/>
            <a:r>
              <a:rPr lang="de-DE" dirty="0"/>
              <a:t>Windows </a:t>
            </a:r>
            <a:r>
              <a:rPr lang="de-DE" dirty="0">
                <a:sym typeface="Wingdings" panose="05000000000000000000" pitchFamily="2" charset="2"/>
              </a:rPr>
              <a:t> </a:t>
            </a:r>
            <a:r>
              <a:rPr lang="de-DE" dirty="0">
                <a:sym typeface="Wingdings" panose="05000000000000000000" pitchFamily="2" charset="2"/>
                <a:hlinkClick r:id="rId4"/>
              </a:rPr>
              <a:t>Windows </a:t>
            </a:r>
            <a:r>
              <a:rPr lang="de-DE" dirty="0" err="1">
                <a:sym typeface="Wingdings" panose="05000000000000000000" pitchFamily="2" charset="2"/>
                <a:hlinkClick r:id="rId4"/>
              </a:rPr>
              <a:t>IoT</a:t>
            </a:r>
            <a:endParaRPr lang="de-DE" dirty="0">
              <a:sym typeface="Wingdings" panose="05000000000000000000" pitchFamily="2" charset="2"/>
            </a:endParaRPr>
          </a:p>
          <a:p>
            <a:pPr lvl="2"/>
            <a:r>
              <a:rPr lang="de-DE" dirty="0"/>
              <a:t>Android </a:t>
            </a:r>
            <a:r>
              <a:rPr lang="de-DE" dirty="0">
                <a:sym typeface="Wingdings" panose="05000000000000000000" pitchFamily="2" charset="2"/>
              </a:rPr>
              <a:t> </a:t>
            </a:r>
            <a:r>
              <a:rPr lang="de-DE" dirty="0">
                <a:sym typeface="Wingdings" panose="05000000000000000000" pitchFamily="2" charset="2"/>
                <a:hlinkClick r:id="rId5"/>
              </a:rPr>
              <a:t>Android Things</a:t>
            </a:r>
            <a:endParaRPr lang="de-DE" dirty="0">
              <a:sym typeface="Wingdings" panose="05000000000000000000" pitchFamily="2" charset="2"/>
            </a:endParaRPr>
          </a:p>
          <a:p>
            <a:pPr lvl="2"/>
            <a:r>
              <a:rPr lang="de-DE" dirty="0" err="1"/>
              <a:t>AmigaOS</a:t>
            </a:r>
            <a:r>
              <a:rPr lang="de-DE" dirty="0"/>
              <a:t> </a:t>
            </a:r>
            <a:r>
              <a:rPr lang="de-DE" dirty="0">
                <a:sym typeface="Wingdings" panose="05000000000000000000" pitchFamily="2" charset="2"/>
              </a:rPr>
              <a:t> </a:t>
            </a:r>
            <a:r>
              <a:rPr lang="de-DE" dirty="0">
                <a:sym typeface="Wingdings" panose="05000000000000000000" pitchFamily="2" charset="2"/>
                <a:hlinkClick r:id="rId6"/>
              </a:rPr>
              <a:t>AROS</a:t>
            </a:r>
            <a:endParaRPr lang="de-DE" dirty="0"/>
          </a:p>
          <a:p>
            <a:pPr lvl="1"/>
            <a:r>
              <a:rPr lang="de-DE" dirty="0"/>
              <a:t>Spezielle Distributionen:</a:t>
            </a:r>
          </a:p>
          <a:p>
            <a:pPr lvl="2"/>
            <a:r>
              <a:rPr lang="de-DE" dirty="0"/>
              <a:t>Media-Center </a:t>
            </a:r>
            <a:r>
              <a:rPr lang="de-DE" dirty="0">
                <a:sym typeface="Wingdings" panose="05000000000000000000" pitchFamily="2" charset="2"/>
              </a:rPr>
              <a:t> </a:t>
            </a:r>
            <a:r>
              <a:rPr lang="de-DE" dirty="0">
                <a:sym typeface="Wingdings" panose="05000000000000000000" pitchFamily="2" charset="2"/>
                <a:hlinkClick r:id="rId7"/>
              </a:rPr>
              <a:t>OSMC</a:t>
            </a:r>
            <a:r>
              <a:rPr lang="de-DE" dirty="0">
                <a:sym typeface="Wingdings" panose="05000000000000000000" pitchFamily="2" charset="2"/>
              </a:rPr>
              <a:t>, </a:t>
            </a:r>
            <a:r>
              <a:rPr lang="de-DE" dirty="0">
                <a:sym typeface="Wingdings" panose="05000000000000000000" pitchFamily="2" charset="2"/>
                <a:hlinkClick r:id="rId8"/>
              </a:rPr>
              <a:t>Kodi</a:t>
            </a:r>
            <a:r>
              <a:rPr lang="de-DE" dirty="0">
                <a:sym typeface="Wingdings" panose="05000000000000000000" pitchFamily="2" charset="2"/>
              </a:rPr>
              <a:t>, …</a:t>
            </a:r>
          </a:p>
          <a:p>
            <a:pPr lvl="2"/>
            <a:r>
              <a:rPr lang="de-DE" dirty="0">
                <a:sym typeface="Wingdings" panose="05000000000000000000" pitchFamily="2" charset="2"/>
              </a:rPr>
              <a:t>Streaming Client  </a:t>
            </a:r>
            <a:r>
              <a:rPr lang="de-DE" dirty="0">
                <a:sym typeface="Wingdings" panose="05000000000000000000" pitchFamily="2" charset="2"/>
                <a:hlinkClick r:id="rId9"/>
              </a:rPr>
              <a:t>PiMusicBox</a:t>
            </a:r>
            <a:r>
              <a:rPr lang="de-DE" dirty="0">
                <a:sym typeface="Wingdings" panose="05000000000000000000" pitchFamily="2" charset="2"/>
              </a:rPr>
              <a:t>, </a:t>
            </a:r>
            <a:r>
              <a:rPr lang="de-DE" dirty="0">
                <a:sym typeface="Wingdings" panose="05000000000000000000" pitchFamily="2" charset="2"/>
                <a:hlinkClick r:id="rId10"/>
              </a:rPr>
              <a:t>ModiPy</a:t>
            </a:r>
            <a:r>
              <a:rPr lang="de-DE" dirty="0">
                <a:sym typeface="Wingdings" panose="05000000000000000000" pitchFamily="2" charset="2"/>
              </a:rPr>
              <a:t>, …</a:t>
            </a:r>
          </a:p>
          <a:p>
            <a:pPr lvl="2"/>
            <a:r>
              <a:rPr lang="de-DE" dirty="0"/>
              <a:t>Router </a:t>
            </a:r>
            <a:r>
              <a:rPr lang="de-DE" dirty="0">
                <a:sym typeface="Wingdings" panose="05000000000000000000" pitchFamily="2" charset="2"/>
              </a:rPr>
              <a:t> </a:t>
            </a:r>
            <a:r>
              <a:rPr lang="de-DE" dirty="0">
                <a:sym typeface="Wingdings" panose="05000000000000000000" pitchFamily="2" charset="2"/>
                <a:hlinkClick r:id="rId11"/>
              </a:rPr>
              <a:t>OpenWRT</a:t>
            </a:r>
            <a:endParaRPr lang="de-DE" dirty="0">
              <a:sym typeface="Wingdings" panose="05000000000000000000" pitchFamily="2" charset="2"/>
            </a:endParaRPr>
          </a:p>
          <a:p>
            <a:pPr lvl="2"/>
            <a:r>
              <a:rPr lang="de-DE" dirty="0">
                <a:sym typeface="Wingdings" panose="05000000000000000000" pitchFamily="2" charset="2"/>
              </a:rPr>
              <a:t>3D Printer Server  </a:t>
            </a:r>
            <a:r>
              <a:rPr lang="de-DE" dirty="0">
                <a:sym typeface="Wingdings" panose="05000000000000000000" pitchFamily="2" charset="2"/>
                <a:hlinkClick r:id="rId12"/>
              </a:rPr>
              <a:t>OctoPi</a:t>
            </a:r>
            <a:endParaRPr lang="de-DE" dirty="0">
              <a:sym typeface="Wingdings" panose="05000000000000000000" pitchFamily="2" charset="2"/>
            </a:endParaRPr>
          </a:p>
          <a:p>
            <a:pPr lvl="2"/>
            <a:r>
              <a:rPr lang="de-DE" dirty="0">
                <a:sym typeface="Wingdings" panose="05000000000000000000" pitchFamily="2" charset="2"/>
              </a:rPr>
              <a:t>Retro </a:t>
            </a:r>
            <a:r>
              <a:rPr lang="de-DE" dirty="0" err="1">
                <a:sym typeface="Wingdings" panose="05000000000000000000" pitchFamily="2" charset="2"/>
              </a:rPr>
              <a:t>Spieleconsole</a:t>
            </a:r>
            <a:r>
              <a:rPr lang="de-DE" dirty="0">
                <a:sym typeface="Wingdings" panose="05000000000000000000" pitchFamily="2" charset="2"/>
              </a:rPr>
              <a:t>  </a:t>
            </a:r>
            <a:r>
              <a:rPr lang="de-DE" dirty="0">
                <a:sym typeface="Wingdings" panose="05000000000000000000" pitchFamily="2" charset="2"/>
                <a:hlinkClick r:id="rId13"/>
              </a:rPr>
              <a:t>RetroPi</a:t>
            </a:r>
            <a:endParaRPr lang="de-DE" dirty="0"/>
          </a:p>
          <a:p>
            <a:r>
              <a:rPr lang="de-DE" sz="2000" dirty="0"/>
              <a:t>Überblick: </a:t>
            </a:r>
          </a:p>
          <a:p>
            <a:pPr lvl="1"/>
            <a:r>
              <a:rPr lang="de-DE" dirty="0">
                <a:hlinkClick r:id="rId14"/>
              </a:rPr>
              <a:t>https://www.raspberrypi.org/downloads/</a:t>
            </a:r>
            <a:endParaRPr lang="de-DE" dirty="0"/>
          </a:p>
          <a:p>
            <a:pPr lvl="1"/>
            <a:r>
              <a:rPr lang="de-DE" dirty="0">
                <a:hlinkClick r:id="rId15"/>
              </a:rPr>
              <a:t>https://www.elektronik-kompendium.de/sites/raspberry-pi/2002091.htm</a:t>
            </a:r>
            <a:endParaRPr lang="de-DE" dirty="0"/>
          </a:p>
          <a:p>
            <a:pPr lvl="1"/>
            <a:endParaRPr lang="de-DE" dirty="0"/>
          </a:p>
        </p:txBody>
      </p:sp>
      <p:pic>
        <p:nvPicPr>
          <p:cNvPr id="4" name="Grafik 3">
            <a:extLst>
              <a:ext uri="{FF2B5EF4-FFF2-40B4-BE49-F238E27FC236}">
                <a16:creationId xmlns:a16="http://schemas.microsoft.com/office/drawing/2014/main" id="{9D844127-0162-477F-A268-C813F9FC7CB6}"/>
              </a:ext>
            </a:extLst>
          </p:cNvPr>
          <p:cNvPicPr>
            <a:picLocks noChangeAspect="1"/>
          </p:cNvPicPr>
          <p:nvPr/>
        </p:nvPicPr>
        <p:blipFill>
          <a:blip r:embed="rId16"/>
          <a:stretch>
            <a:fillRect/>
          </a:stretch>
        </p:blipFill>
        <p:spPr>
          <a:xfrm>
            <a:off x="6738327" y="3593446"/>
            <a:ext cx="3104173" cy="2498715"/>
          </a:xfrm>
          <a:prstGeom prst="rect">
            <a:avLst/>
          </a:prstGeom>
        </p:spPr>
      </p:pic>
      <p:pic>
        <p:nvPicPr>
          <p:cNvPr id="8194" name="Picture 2" descr="https://www.pimusicbox.com/screenshots/nowplaying-mobile.jpg">
            <a:extLst>
              <a:ext uri="{FF2B5EF4-FFF2-40B4-BE49-F238E27FC236}">
                <a16:creationId xmlns:a16="http://schemas.microsoft.com/office/drawing/2014/main" id="{44E6A294-F85E-4DEA-916E-4E3C9550574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32460" y="1803400"/>
            <a:ext cx="915905" cy="1625600"/>
          </a:xfrm>
          <a:prstGeom prst="rect">
            <a:avLst/>
          </a:prstGeom>
          <a:noFill/>
          <a:extLst>
            <a:ext uri="{909E8E84-426E-40DD-AFC4-6F175D3DCCD1}">
              <a14:hiddenFill xmlns:a14="http://schemas.microsoft.com/office/drawing/2010/main">
                <a:solidFill>
                  <a:srgbClr val="FFFFFF"/>
                </a:solidFill>
              </a14:hiddenFill>
            </a:ext>
          </a:extLst>
        </p:spPr>
      </p:pic>
      <p:sp>
        <p:nvSpPr>
          <p:cNvPr id="5" name="Foliennummernplatzhalter 4">
            <a:extLst>
              <a:ext uri="{FF2B5EF4-FFF2-40B4-BE49-F238E27FC236}">
                <a16:creationId xmlns:a16="http://schemas.microsoft.com/office/drawing/2014/main" id="{A69278A7-F540-4356-AC93-48EF40CF6B20}"/>
              </a:ext>
            </a:extLst>
          </p:cNvPr>
          <p:cNvSpPr>
            <a:spLocks noGrp="1"/>
          </p:cNvSpPr>
          <p:nvPr>
            <p:ph type="sldNum" sz="quarter" idx="12"/>
          </p:nvPr>
        </p:nvSpPr>
        <p:spPr/>
        <p:txBody>
          <a:bodyPr/>
          <a:lstStyle/>
          <a:p>
            <a:fld id="{AFCF3B7A-9B21-4803-853B-B63C6DEA899E}" type="slidenum">
              <a:rPr lang="de-DE" smtClean="0"/>
              <a:t>18</a:t>
            </a:fld>
            <a:endParaRPr lang="de-DE"/>
          </a:p>
        </p:txBody>
      </p:sp>
    </p:spTree>
    <p:extLst>
      <p:ext uri="{BB962C8B-B14F-4D97-AF65-F5344CB8AC3E}">
        <p14:creationId xmlns:p14="http://schemas.microsoft.com/office/powerpoint/2010/main" val="2329998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892E725-122B-4115-BEBD-B337EB48CA94}"/>
              </a:ext>
            </a:extLst>
          </p:cNvPr>
          <p:cNvSpPr>
            <a:spLocks noGrp="1"/>
          </p:cNvSpPr>
          <p:nvPr>
            <p:ph type="title"/>
          </p:nvPr>
        </p:nvSpPr>
        <p:spPr/>
        <p:txBody>
          <a:bodyPr/>
          <a:lstStyle/>
          <a:p>
            <a:r>
              <a:rPr lang="de-DE" dirty="0"/>
              <a:t>GPIO &amp; Python</a:t>
            </a:r>
          </a:p>
        </p:txBody>
      </p:sp>
      <p:sp>
        <p:nvSpPr>
          <p:cNvPr id="5" name="Textplatzhalter 4">
            <a:extLst>
              <a:ext uri="{FF2B5EF4-FFF2-40B4-BE49-F238E27FC236}">
                <a16:creationId xmlns:a16="http://schemas.microsoft.com/office/drawing/2014/main" id="{13EC06AA-5BB4-4D65-A045-B02579931D13}"/>
              </a:ext>
            </a:extLst>
          </p:cNvPr>
          <p:cNvSpPr>
            <a:spLocks noGrp="1"/>
          </p:cNvSpPr>
          <p:nvPr>
            <p:ph type="body" idx="1"/>
          </p:nvPr>
        </p:nvSpPr>
        <p:spPr/>
        <p:txBody>
          <a:bodyPr/>
          <a:lstStyle/>
          <a:p>
            <a:endParaRPr lang="de-DE"/>
          </a:p>
        </p:txBody>
      </p:sp>
      <p:sp>
        <p:nvSpPr>
          <p:cNvPr id="6" name="Foliennummernplatzhalter 5">
            <a:extLst>
              <a:ext uri="{FF2B5EF4-FFF2-40B4-BE49-F238E27FC236}">
                <a16:creationId xmlns:a16="http://schemas.microsoft.com/office/drawing/2014/main" id="{BFF58656-0EAE-4D55-AE9A-E706E96CCEEA}"/>
              </a:ext>
            </a:extLst>
          </p:cNvPr>
          <p:cNvSpPr>
            <a:spLocks noGrp="1"/>
          </p:cNvSpPr>
          <p:nvPr>
            <p:ph type="sldNum" sz="quarter" idx="12"/>
          </p:nvPr>
        </p:nvSpPr>
        <p:spPr/>
        <p:txBody>
          <a:bodyPr/>
          <a:lstStyle/>
          <a:p>
            <a:fld id="{AFCF3B7A-9B21-4803-853B-B63C6DEA899E}" type="slidenum">
              <a:rPr lang="de-DE" smtClean="0"/>
              <a:t>19</a:t>
            </a:fld>
            <a:endParaRPr lang="de-DE"/>
          </a:p>
        </p:txBody>
      </p:sp>
    </p:spTree>
    <p:extLst>
      <p:ext uri="{BB962C8B-B14F-4D97-AF65-F5344CB8AC3E}">
        <p14:creationId xmlns:p14="http://schemas.microsoft.com/office/powerpoint/2010/main" val="2816308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0293BF-5372-414F-9A3D-5E629625F92D}"/>
              </a:ext>
            </a:extLst>
          </p:cNvPr>
          <p:cNvSpPr>
            <a:spLocks noGrp="1"/>
          </p:cNvSpPr>
          <p:nvPr>
            <p:ph type="title"/>
          </p:nvPr>
        </p:nvSpPr>
        <p:spPr/>
        <p:txBody>
          <a:bodyPr/>
          <a:lstStyle/>
          <a:p>
            <a:r>
              <a:rPr lang="de-DE" dirty="0"/>
              <a:t>Workshop Topics</a:t>
            </a:r>
          </a:p>
        </p:txBody>
      </p:sp>
      <p:sp>
        <p:nvSpPr>
          <p:cNvPr id="3" name="Inhaltsplatzhalter 2">
            <a:extLst>
              <a:ext uri="{FF2B5EF4-FFF2-40B4-BE49-F238E27FC236}">
                <a16:creationId xmlns:a16="http://schemas.microsoft.com/office/drawing/2014/main" id="{B5D8C1E9-F221-4AF5-A729-72C708CB6FAA}"/>
              </a:ext>
            </a:extLst>
          </p:cNvPr>
          <p:cNvSpPr>
            <a:spLocks noGrp="1"/>
          </p:cNvSpPr>
          <p:nvPr>
            <p:ph idx="1"/>
          </p:nvPr>
        </p:nvSpPr>
        <p:spPr/>
        <p:txBody>
          <a:bodyPr>
            <a:normAutofit/>
          </a:bodyPr>
          <a:lstStyle/>
          <a:p>
            <a:r>
              <a:rPr lang="de-DE" dirty="0"/>
              <a:t>Grundlagen</a:t>
            </a:r>
          </a:p>
          <a:p>
            <a:pPr lvl="1"/>
            <a:r>
              <a:rPr lang="de-DE" dirty="0"/>
              <a:t>Übersicht Raspberry Pi</a:t>
            </a:r>
          </a:p>
          <a:p>
            <a:pPr lvl="1"/>
            <a:r>
              <a:rPr lang="de-DE" dirty="0"/>
              <a:t>Erweiterungsmöglichkeiten (HATs)</a:t>
            </a:r>
          </a:p>
          <a:p>
            <a:pPr lvl="1"/>
            <a:r>
              <a:rPr lang="de-DE" dirty="0"/>
              <a:t>Einrichtung &amp; Konfiguration</a:t>
            </a:r>
          </a:p>
          <a:p>
            <a:r>
              <a:rPr lang="de-DE" dirty="0"/>
              <a:t>Python &amp; GPIO</a:t>
            </a:r>
          </a:p>
          <a:p>
            <a:pPr lvl="1"/>
            <a:r>
              <a:rPr lang="de-DE" dirty="0"/>
              <a:t>Ansteuern von GPIO</a:t>
            </a:r>
          </a:p>
          <a:p>
            <a:pPr lvl="1"/>
            <a:r>
              <a:rPr lang="de-DE" dirty="0"/>
              <a:t>Programmbeispiel in Python</a:t>
            </a:r>
          </a:p>
          <a:p>
            <a:r>
              <a:rPr lang="de-DE" dirty="0"/>
              <a:t>Grafische Programmierung</a:t>
            </a:r>
          </a:p>
          <a:p>
            <a:pPr lvl="1"/>
            <a:r>
              <a:rPr lang="de-DE" dirty="0"/>
              <a:t>Einsatz von </a:t>
            </a:r>
            <a:r>
              <a:rPr lang="de-DE" dirty="0" err="1"/>
              <a:t>Node</a:t>
            </a:r>
            <a:r>
              <a:rPr lang="de-DE" dirty="0"/>
              <a:t>-RED zur Automation</a:t>
            </a:r>
          </a:p>
          <a:p>
            <a:r>
              <a:rPr lang="de-DE" dirty="0"/>
              <a:t>Sensry </a:t>
            </a:r>
            <a:r>
              <a:rPr lang="de-DE" dirty="0" err="1"/>
              <a:t>IoT</a:t>
            </a:r>
            <a:r>
              <a:rPr lang="de-DE" dirty="0"/>
              <a:t> Sensor Plattform</a:t>
            </a:r>
          </a:p>
          <a:p>
            <a:endParaRPr lang="de-DE" dirty="0"/>
          </a:p>
        </p:txBody>
      </p:sp>
      <p:sp>
        <p:nvSpPr>
          <p:cNvPr id="4" name="Foliennummernplatzhalter 3">
            <a:extLst>
              <a:ext uri="{FF2B5EF4-FFF2-40B4-BE49-F238E27FC236}">
                <a16:creationId xmlns:a16="http://schemas.microsoft.com/office/drawing/2014/main" id="{AE03590B-0DC7-4423-9FB2-A7258B5A4ED6}"/>
              </a:ext>
            </a:extLst>
          </p:cNvPr>
          <p:cNvSpPr>
            <a:spLocks noGrp="1"/>
          </p:cNvSpPr>
          <p:nvPr>
            <p:ph type="sldNum" sz="quarter" idx="12"/>
          </p:nvPr>
        </p:nvSpPr>
        <p:spPr/>
        <p:txBody>
          <a:bodyPr/>
          <a:lstStyle/>
          <a:p>
            <a:fld id="{AFCF3B7A-9B21-4803-853B-B63C6DEA899E}" type="slidenum">
              <a:rPr lang="de-DE" smtClean="0"/>
              <a:t>2</a:t>
            </a:fld>
            <a:endParaRPr lang="de-DE"/>
          </a:p>
        </p:txBody>
      </p:sp>
      <p:sp>
        <p:nvSpPr>
          <p:cNvPr id="5" name="Rechteck: abgerundete Ecken 4">
            <a:extLst>
              <a:ext uri="{FF2B5EF4-FFF2-40B4-BE49-F238E27FC236}">
                <a16:creationId xmlns:a16="http://schemas.microsoft.com/office/drawing/2014/main" id="{1CD57C00-D94C-4885-B7EF-A625A861B100}"/>
              </a:ext>
            </a:extLst>
          </p:cNvPr>
          <p:cNvSpPr/>
          <p:nvPr/>
        </p:nvSpPr>
        <p:spPr>
          <a:xfrm>
            <a:off x="5940699" y="2311685"/>
            <a:ext cx="3614265" cy="1260862"/>
          </a:xfrm>
          <a:prstGeom prst="roundRect">
            <a:avLst/>
          </a:prstGeom>
          <a:solidFill>
            <a:srgbClr val="99C6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b="1" dirty="0">
                <a:solidFill>
                  <a:schemeClr val="tx1"/>
                </a:solidFill>
              </a:rPr>
              <a:t>Wifi : IPMSG</a:t>
            </a:r>
          </a:p>
          <a:p>
            <a:endParaRPr lang="de-DE" sz="1600" dirty="0">
              <a:solidFill>
                <a:schemeClr val="tx1"/>
              </a:solidFill>
            </a:endParaRPr>
          </a:p>
          <a:p>
            <a:r>
              <a:rPr lang="de-DE" sz="1600" dirty="0">
                <a:solidFill>
                  <a:schemeClr val="tx1"/>
                </a:solidFill>
              </a:rPr>
              <a:t>User: </a:t>
            </a:r>
            <a:r>
              <a:rPr lang="de-DE" sz="1600" dirty="0" err="1">
                <a:solidFill>
                  <a:schemeClr val="tx1"/>
                </a:solidFill>
              </a:rPr>
              <a:t>wowro</a:t>
            </a:r>
            <a:endParaRPr lang="de-DE" sz="1600" dirty="0">
              <a:solidFill>
                <a:schemeClr val="tx1"/>
              </a:solidFill>
            </a:endParaRPr>
          </a:p>
          <a:p>
            <a:r>
              <a:rPr lang="de-DE" sz="1600" dirty="0">
                <a:solidFill>
                  <a:schemeClr val="tx1"/>
                </a:solidFill>
              </a:rPr>
              <a:t>Passwort: LHcs7QOA </a:t>
            </a:r>
          </a:p>
        </p:txBody>
      </p:sp>
      <p:sp>
        <p:nvSpPr>
          <p:cNvPr id="7" name="Rechteck: abgerundete Ecken 6">
            <a:extLst>
              <a:ext uri="{FF2B5EF4-FFF2-40B4-BE49-F238E27FC236}">
                <a16:creationId xmlns:a16="http://schemas.microsoft.com/office/drawing/2014/main" id="{EA35A939-7FC4-4C36-8DBB-CA550881C06F}"/>
              </a:ext>
            </a:extLst>
          </p:cNvPr>
          <p:cNvSpPr/>
          <p:nvPr/>
        </p:nvSpPr>
        <p:spPr>
          <a:xfrm>
            <a:off x="5940700" y="3850766"/>
            <a:ext cx="3614266" cy="1260862"/>
          </a:xfrm>
          <a:prstGeom prst="roundRect">
            <a:avLst/>
          </a:prstGeom>
          <a:solidFill>
            <a:srgbClr val="99C6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b="1" dirty="0" err="1">
                <a:solidFill>
                  <a:schemeClr val="tx1"/>
                </a:solidFill>
              </a:rPr>
              <a:t>Github</a:t>
            </a:r>
            <a:endParaRPr lang="de-DE" sz="2400" b="1" dirty="0">
              <a:solidFill>
                <a:schemeClr val="tx1"/>
              </a:solidFill>
            </a:endParaRPr>
          </a:p>
          <a:p>
            <a:pPr algn="ctr"/>
            <a:endParaRPr lang="de-DE" sz="2400" b="1" dirty="0">
              <a:solidFill>
                <a:schemeClr val="tx1"/>
              </a:solidFill>
            </a:endParaRPr>
          </a:p>
          <a:p>
            <a:r>
              <a:rPr lang="de-DE" sz="1600" dirty="0">
                <a:solidFill>
                  <a:schemeClr val="tx1"/>
                </a:solidFill>
              </a:rPr>
              <a:t>https://github.com/bix2702/raspi</a:t>
            </a:r>
          </a:p>
        </p:txBody>
      </p:sp>
    </p:spTree>
    <p:extLst>
      <p:ext uri="{BB962C8B-B14F-4D97-AF65-F5344CB8AC3E}">
        <p14:creationId xmlns:p14="http://schemas.microsoft.com/office/powerpoint/2010/main" val="2855930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C32CDE-A5C8-4DC0-B6F0-0BD0D81EF725}"/>
              </a:ext>
            </a:extLst>
          </p:cNvPr>
          <p:cNvSpPr>
            <a:spLocks noGrp="1"/>
          </p:cNvSpPr>
          <p:nvPr>
            <p:ph type="title"/>
          </p:nvPr>
        </p:nvSpPr>
        <p:spPr/>
        <p:txBody>
          <a:bodyPr/>
          <a:lstStyle/>
          <a:p>
            <a:r>
              <a:rPr lang="de-DE" dirty="0"/>
              <a:t>GPIOs </a:t>
            </a:r>
          </a:p>
        </p:txBody>
      </p:sp>
      <p:sp>
        <p:nvSpPr>
          <p:cNvPr id="3" name="Inhaltsplatzhalter 2">
            <a:extLst>
              <a:ext uri="{FF2B5EF4-FFF2-40B4-BE49-F238E27FC236}">
                <a16:creationId xmlns:a16="http://schemas.microsoft.com/office/drawing/2014/main" id="{A53FFDBB-8944-4EA3-9190-5601ECADAB7A}"/>
              </a:ext>
            </a:extLst>
          </p:cNvPr>
          <p:cNvSpPr>
            <a:spLocks noGrp="1"/>
          </p:cNvSpPr>
          <p:nvPr>
            <p:ph idx="1"/>
          </p:nvPr>
        </p:nvSpPr>
        <p:spPr>
          <a:xfrm>
            <a:off x="677334" y="2160589"/>
            <a:ext cx="8596668" cy="3880773"/>
          </a:xfrm>
        </p:spPr>
        <p:txBody>
          <a:bodyPr/>
          <a:lstStyle/>
          <a:p>
            <a:r>
              <a:rPr lang="de-DE" dirty="0"/>
              <a:t>Alle Schnittstellen unter /</a:t>
            </a:r>
            <a:r>
              <a:rPr lang="de-DE" dirty="0" err="1"/>
              <a:t>sys</a:t>
            </a:r>
            <a:r>
              <a:rPr lang="de-DE" dirty="0"/>
              <a:t>/</a:t>
            </a:r>
            <a:r>
              <a:rPr lang="de-DE" dirty="0" err="1"/>
              <a:t>class</a:t>
            </a:r>
            <a:r>
              <a:rPr lang="de-DE" dirty="0"/>
              <a:t>/… im Filesystem eingebunden </a:t>
            </a:r>
          </a:p>
          <a:p>
            <a:r>
              <a:rPr lang="de-DE" dirty="0"/>
              <a:t>Ansprechen über </a:t>
            </a:r>
            <a:r>
              <a:rPr lang="de-DE" dirty="0">
                <a:hlinkClick r:id="rId2"/>
              </a:rPr>
              <a:t>Filesystem</a:t>
            </a:r>
            <a:r>
              <a:rPr lang="de-DE" dirty="0"/>
              <a:t> oder mit dem Tool „gpio“ (</a:t>
            </a:r>
            <a:r>
              <a:rPr lang="de-DE" dirty="0">
                <a:hlinkClick r:id="rId3"/>
              </a:rPr>
              <a:t>Link</a:t>
            </a:r>
            <a:r>
              <a:rPr lang="de-DE" dirty="0"/>
              <a:t>)</a:t>
            </a:r>
          </a:p>
          <a:p>
            <a:endParaRPr lang="de-DE" dirty="0"/>
          </a:p>
          <a:p>
            <a:endParaRPr lang="de-DE" dirty="0"/>
          </a:p>
          <a:p>
            <a:endParaRPr lang="de-DE" dirty="0"/>
          </a:p>
          <a:p>
            <a:endParaRPr lang="de-DE" dirty="0"/>
          </a:p>
        </p:txBody>
      </p:sp>
      <p:sp>
        <p:nvSpPr>
          <p:cNvPr id="4" name="Foliennummernplatzhalter 3">
            <a:extLst>
              <a:ext uri="{FF2B5EF4-FFF2-40B4-BE49-F238E27FC236}">
                <a16:creationId xmlns:a16="http://schemas.microsoft.com/office/drawing/2014/main" id="{D6705E1D-7B97-4723-8AA4-2C8704DC562F}"/>
              </a:ext>
            </a:extLst>
          </p:cNvPr>
          <p:cNvSpPr>
            <a:spLocks noGrp="1"/>
          </p:cNvSpPr>
          <p:nvPr>
            <p:ph type="sldNum" sz="quarter" idx="12"/>
          </p:nvPr>
        </p:nvSpPr>
        <p:spPr/>
        <p:txBody>
          <a:bodyPr/>
          <a:lstStyle/>
          <a:p>
            <a:fld id="{AFCF3B7A-9B21-4803-853B-B63C6DEA899E}" type="slidenum">
              <a:rPr lang="de-DE" smtClean="0"/>
              <a:t>20</a:t>
            </a:fld>
            <a:endParaRPr lang="de-DE"/>
          </a:p>
        </p:txBody>
      </p:sp>
      <p:pic>
        <p:nvPicPr>
          <p:cNvPr id="5" name="Grafik 4">
            <a:extLst>
              <a:ext uri="{FF2B5EF4-FFF2-40B4-BE49-F238E27FC236}">
                <a16:creationId xmlns:a16="http://schemas.microsoft.com/office/drawing/2014/main" id="{01A34B15-6B74-4670-89E8-625A39ED67E8}"/>
              </a:ext>
            </a:extLst>
          </p:cNvPr>
          <p:cNvPicPr>
            <a:picLocks noChangeAspect="1"/>
          </p:cNvPicPr>
          <p:nvPr/>
        </p:nvPicPr>
        <p:blipFill>
          <a:blip r:embed="rId4"/>
          <a:stretch>
            <a:fillRect/>
          </a:stretch>
        </p:blipFill>
        <p:spPr>
          <a:xfrm>
            <a:off x="2019300" y="3033047"/>
            <a:ext cx="5169181" cy="3513745"/>
          </a:xfrm>
          <a:prstGeom prst="rect">
            <a:avLst/>
          </a:prstGeom>
        </p:spPr>
      </p:pic>
    </p:spTree>
    <p:extLst>
      <p:ext uri="{BB962C8B-B14F-4D97-AF65-F5344CB8AC3E}">
        <p14:creationId xmlns:p14="http://schemas.microsoft.com/office/powerpoint/2010/main" val="1455930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26737C-FE20-43EA-AE1F-0D9D87FEFD6E}"/>
              </a:ext>
            </a:extLst>
          </p:cNvPr>
          <p:cNvSpPr>
            <a:spLocks noGrp="1"/>
          </p:cNvSpPr>
          <p:nvPr>
            <p:ph type="title"/>
          </p:nvPr>
        </p:nvSpPr>
        <p:spPr/>
        <p:txBody>
          <a:bodyPr/>
          <a:lstStyle/>
          <a:p>
            <a:r>
              <a:rPr lang="de-DE" dirty="0"/>
              <a:t>Ansteuern der GPIOs via Filesystem</a:t>
            </a:r>
          </a:p>
        </p:txBody>
      </p:sp>
      <p:sp>
        <p:nvSpPr>
          <p:cNvPr id="3" name="Inhaltsplatzhalter 2">
            <a:extLst>
              <a:ext uri="{FF2B5EF4-FFF2-40B4-BE49-F238E27FC236}">
                <a16:creationId xmlns:a16="http://schemas.microsoft.com/office/drawing/2014/main" id="{0D16A1DA-5D8E-42C8-B962-E999078A1A85}"/>
              </a:ext>
            </a:extLst>
          </p:cNvPr>
          <p:cNvSpPr>
            <a:spLocks noGrp="1"/>
          </p:cNvSpPr>
          <p:nvPr>
            <p:ph idx="1"/>
          </p:nvPr>
        </p:nvSpPr>
        <p:spPr/>
        <p:txBody>
          <a:bodyPr/>
          <a:lstStyle/>
          <a:p>
            <a:r>
              <a:rPr lang="de-DE" dirty="0"/>
              <a:t>Steuerung der on-board LED:</a:t>
            </a:r>
          </a:p>
          <a:p>
            <a:pPr lvl="1"/>
            <a:r>
              <a:rPr lang="de-DE" dirty="0"/>
              <a:t>Trigger abschalten:</a:t>
            </a:r>
          </a:p>
          <a:p>
            <a:pPr lvl="1"/>
            <a:endParaRPr lang="de-DE" dirty="0"/>
          </a:p>
          <a:p>
            <a:pPr lvl="1"/>
            <a:endParaRPr lang="de-DE" dirty="0"/>
          </a:p>
          <a:p>
            <a:pPr marL="457200" lvl="1" indent="0">
              <a:buNone/>
            </a:pPr>
            <a:endParaRPr lang="en-US" dirty="0"/>
          </a:p>
          <a:p>
            <a:pPr marL="457200" lvl="1" indent="0">
              <a:buNone/>
            </a:pPr>
            <a:r>
              <a:rPr lang="en-US" dirty="0"/>
              <a:t>	</a:t>
            </a:r>
          </a:p>
          <a:p>
            <a:pPr lvl="1"/>
            <a:r>
              <a:rPr lang="en-US" dirty="0"/>
              <a:t>LED an/</a:t>
            </a:r>
            <a:r>
              <a:rPr lang="en-US" dirty="0" err="1"/>
              <a:t>aus</a:t>
            </a:r>
            <a:r>
              <a:rPr lang="en-US" dirty="0"/>
              <a:t>;:</a:t>
            </a:r>
          </a:p>
          <a:p>
            <a:pPr lvl="1"/>
            <a:endParaRPr lang="en-US" dirty="0"/>
          </a:p>
          <a:p>
            <a:pPr lvl="1"/>
            <a:endParaRPr lang="en-US" dirty="0"/>
          </a:p>
          <a:p>
            <a:pPr lvl="1"/>
            <a:endParaRPr lang="de-DE" dirty="0"/>
          </a:p>
        </p:txBody>
      </p:sp>
      <p:sp>
        <p:nvSpPr>
          <p:cNvPr id="4" name="Foliennummernplatzhalter 3">
            <a:extLst>
              <a:ext uri="{FF2B5EF4-FFF2-40B4-BE49-F238E27FC236}">
                <a16:creationId xmlns:a16="http://schemas.microsoft.com/office/drawing/2014/main" id="{3024E91E-8028-4648-82E2-3D0C4BEC6B4B}"/>
              </a:ext>
            </a:extLst>
          </p:cNvPr>
          <p:cNvSpPr>
            <a:spLocks noGrp="1"/>
          </p:cNvSpPr>
          <p:nvPr>
            <p:ph type="sldNum" sz="quarter" idx="12"/>
          </p:nvPr>
        </p:nvSpPr>
        <p:spPr/>
        <p:txBody>
          <a:bodyPr/>
          <a:lstStyle/>
          <a:p>
            <a:fld id="{AFCF3B7A-9B21-4803-853B-B63C6DEA899E}" type="slidenum">
              <a:rPr lang="de-DE" smtClean="0"/>
              <a:t>21</a:t>
            </a:fld>
            <a:endParaRPr lang="de-DE"/>
          </a:p>
        </p:txBody>
      </p:sp>
      <p:pic>
        <p:nvPicPr>
          <p:cNvPr id="6" name="Grafik 5">
            <a:extLst>
              <a:ext uri="{FF2B5EF4-FFF2-40B4-BE49-F238E27FC236}">
                <a16:creationId xmlns:a16="http://schemas.microsoft.com/office/drawing/2014/main" id="{0ABCB598-88E6-43FD-895C-44D64EE8A99D}"/>
              </a:ext>
            </a:extLst>
          </p:cNvPr>
          <p:cNvPicPr>
            <a:picLocks noChangeAspect="1"/>
          </p:cNvPicPr>
          <p:nvPr/>
        </p:nvPicPr>
        <p:blipFill>
          <a:blip r:embed="rId2"/>
          <a:stretch>
            <a:fillRect/>
          </a:stretch>
        </p:blipFill>
        <p:spPr>
          <a:xfrm>
            <a:off x="1585912" y="2909887"/>
            <a:ext cx="7814178" cy="915989"/>
          </a:xfrm>
          <a:prstGeom prst="rect">
            <a:avLst/>
          </a:prstGeom>
        </p:spPr>
      </p:pic>
      <p:pic>
        <p:nvPicPr>
          <p:cNvPr id="8" name="Grafik 7">
            <a:extLst>
              <a:ext uri="{FF2B5EF4-FFF2-40B4-BE49-F238E27FC236}">
                <a16:creationId xmlns:a16="http://schemas.microsoft.com/office/drawing/2014/main" id="{51746CCD-12D7-47DD-806F-C795FF77C923}"/>
              </a:ext>
            </a:extLst>
          </p:cNvPr>
          <p:cNvPicPr>
            <a:picLocks noChangeAspect="1"/>
          </p:cNvPicPr>
          <p:nvPr/>
        </p:nvPicPr>
        <p:blipFill>
          <a:blip r:embed="rId3"/>
          <a:stretch>
            <a:fillRect/>
          </a:stretch>
        </p:blipFill>
        <p:spPr>
          <a:xfrm>
            <a:off x="1585912" y="3922712"/>
            <a:ext cx="6504434" cy="200823"/>
          </a:xfrm>
          <a:prstGeom prst="rect">
            <a:avLst/>
          </a:prstGeom>
        </p:spPr>
      </p:pic>
      <p:pic>
        <p:nvPicPr>
          <p:cNvPr id="9" name="Grafik 8">
            <a:extLst>
              <a:ext uri="{FF2B5EF4-FFF2-40B4-BE49-F238E27FC236}">
                <a16:creationId xmlns:a16="http://schemas.microsoft.com/office/drawing/2014/main" id="{D8752A92-FC02-4EA7-8C6B-BE2C9886B00A}"/>
              </a:ext>
            </a:extLst>
          </p:cNvPr>
          <p:cNvPicPr>
            <a:picLocks noChangeAspect="1"/>
          </p:cNvPicPr>
          <p:nvPr/>
        </p:nvPicPr>
        <p:blipFill>
          <a:blip r:embed="rId4"/>
          <a:stretch>
            <a:fillRect/>
          </a:stretch>
        </p:blipFill>
        <p:spPr>
          <a:xfrm>
            <a:off x="1585912" y="4805363"/>
            <a:ext cx="6405264" cy="360706"/>
          </a:xfrm>
          <a:prstGeom prst="rect">
            <a:avLst/>
          </a:prstGeom>
        </p:spPr>
      </p:pic>
    </p:spTree>
    <p:extLst>
      <p:ext uri="{BB962C8B-B14F-4D97-AF65-F5344CB8AC3E}">
        <p14:creationId xmlns:p14="http://schemas.microsoft.com/office/powerpoint/2010/main" val="2978953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FD5FC12-4290-4C60-8BC7-E61AA3091910}"/>
              </a:ext>
            </a:extLst>
          </p:cNvPr>
          <p:cNvSpPr>
            <a:spLocks noGrp="1"/>
          </p:cNvSpPr>
          <p:nvPr>
            <p:ph type="title"/>
          </p:nvPr>
        </p:nvSpPr>
        <p:spPr/>
        <p:txBody>
          <a:bodyPr/>
          <a:lstStyle/>
          <a:p>
            <a:r>
              <a:rPr lang="de-DE" dirty="0"/>
              <a:t>Warum Python?</a:t>
            </a:r>
          </a:p>
        </p:txBody>
      </p:sp>
      <p:sp>
        <p:nvSpPr>
          <p:cNvPr id="6" name="Inhaltsplatzhalter 5">
            <a:extLst>
              <a:ext uri="{FF2B5EF4-FFF2-40B4-BE49-F238E27FC236}">
                <a16:creationId xmlns:a16="http://schemas.microsoft.com/office/drawing/2014/main" id="{E3CB94BE-EC76-43E0-97D2-F99A3A3F9C5A}"/>
              </a:ext>
            </a:extLst>
          </p:cNvPr>
          <p:cNvSpPr>
            <a:spLocks noGrp="1"/>
          </p:cNvSpPr>
          <p:nvPr>
            <p:ph idx="1"/>
          </p:nvPr>
        </p:nvSpPr>
        <p:spPr>
          <a:xfrm>
            <a:off x="677334" y="2160589"/>
            <a:ext cx="3637812" cy="3880773"/>
          </a:xfrm>
        </p:spPr>
        <p:txBody>
          <a:bodyPr/>
          <a:lstStyle/>
          <a:p>
            <a:r>
              <a:rPr lang="de-DE" dirty="0"/>
              <a:t>Python ist 2019 meistgenutzte Programmiersprache für Embedded/Desktop/Web:</a:t>
            </a:r>
          </a:p>
          <a:p>
            <a:r>
              <a:rPr lang="de-DE" dirty="0"/>
              <a:t>IEEE </a:t>
            </a:r>
            <a:r>
              <a:rPr lang="de-DE" dirty="0" err="1"/>
              <a:t>Spectrum</a:t>
            </a:r>
            <a:r>
              <a:rPr lang="de-DE" dirty="0"/>
              <a:t>: </a:t>
            </a:r>
            <a:r>
              <a:rPr lang="de-DE" dirty="0">
                <a:hlinkClick r:id="rId3"/>
              </a:rPr>
              <a:t>Link</a:t>
            </a:r>
            <a:endParaRPr lang="de-DE" dirty="0"/>
          </a:p>
          <a:p>
            <a:pPr marL="0" indent="0">
              <a:buNone/>
            </a:pPr>
            <a:endParaRPr lang="de-DE" dirty="0"/>
          </a:p>
        </p:txBody>
      </p:sp>
      <p:sp>
        <p:nvSpPr>
          <p:cNvPr id="4" name="Foliennummernplatzhalter 3">
            <a:extLst>
              <a:ext uri="{FF2B5EF4-FFF2-40B4-BE49-F238E27FC236}">
                <a16:creationId xmlns:a16="http://schemas.microsoft.com/office/drawing/2014/main" id="{4255E7D4-50B0-4C2F-9CD4-869F0C184E7E}"/>
              </a:ext>
            </a:extLst>
          </p:cNvPr>
          <p:cNvSpPr>
            <a:spLocks noGrp="1"/>
          </p:cNvSpPr>
          <p:nvPr>
            <p:ph type="sldNum" sz="quarter" idx="12"/>
          </p:nvPr>
        </p:nvSpPr>
        <p:spPr/>
        <p:txBody>
          <a:bodyPr/>
          <a:lstStyle/>
          <a:p>
            <a:fld id="{AFCF3B7A-9B21-4803-853B-B63C6DEA899E}" type="slidenum">
              <a:rPr lang="de-DE" smtClean="0"/>
              <a:t>22</a:t>
            </a:fld>
            <a:endParaRPr lang="de-DE"/>
          </a:p>
        </p:txBody>
      </p:sp>
      <p:sp>
        <p:nvSpPr>
          <p:cNvPr id="9" name="Textfeld 8">
            <a:extLst>
              <a:ext uri="{FF2B5EF4-FFF2-40B4-BE49-F238E27FC236}">
                <a16:creationId xmlns:a16="http://schemas.microsoft.com/office/drawing/2014/main" id="{2A6D4AF8-0667-48D1-B6D1-39E11725FC21}"/>
              </a:ext>
            </a:extLst>
          </p:cNvPr>
          <p:cNvSpPr txBox="1"/>
          <p:nvPr/>
        </p:nvSpPr>
        <p:spPr>
          <a:xfrm>
            <a:off x="4428162" y="6223924"/>
            <a:ext cx="3708971" cy="400110"/>
          </a:xfrm>
          <a:prstGeom prst="rect">
            <a:avLst/>
          </a:prstGeom>
          <a:noFill/>
        </p:spPr>
        <p:txBody>
          <a:bodyPr wrap="square" rtlCol="0">
            <a:spAutoFit/>
          </a:bodyPr>
          <a:lstStyle/>
          <a:p>
            <a:r>
              <a:rPr lang="de-DE" sz="1000" dirty="0"/>
              <a:t>Quelle: </a:t>
            </a:r>
            <a:r>
              <a:rPr lang="de-DE" sz="1000" dirty="0">
                <a:hlinkClick r:id="rId4"/>
              </a:rPr>
              <a:t>https://spectrum.ieee.org/computing/software/the-top-programming-languages-2019</a:t>
            </a:r>
            <a:endParaRPr lang="de-DE" sz="1000" dirty="0"/>
          </a:p>
        </p:txBody>
      </p:sp>
      <p:pic>
        <p:nvPicPr>
          <p:cNvPr id="11" name="Grafik 10">
            <a:extLst>
              <a:ext uri="{FF2B5EF4-FFF2-40B4-BE49-F238E27FC236}">
                <a16:creationId xmlns:a16="http://schemas.microsoft.com/office/drawing/2014/main" id="{2BD662C1-59A8-4173-8337-013BDE37A8DE}"/>
              </a:ext>
            </a:extLst>
          </p:cNvPr>
          <p:cNvPicPr>
            <a:picLocks noChangeAspect="1"/>
          </p:cNvPicPr>
          <p:nvPr/>
        </p:nvPicPr>
        <p:blipFill>
          <a:blip r:embed="rId5"/>
          <a:stretch>
            <a:fillRect/>
          </a:stretch>
        </p:blipFill>
        <p:spPr>
          <a:xfrm>
            <a:off x="4372468" y="586015"/>
            <a:ext cx="4567736" cy="5623068"/>
          </a:xfrm>
          <a:prstGeom prst="rect">
            <a:avLst/>
          </a:prstGeom>
        </p:spPr>
      </p:pic>
    </p:spTree>
    <p:extLst>
      <p:ext uri="{BB962C8B-B14F-4D97-AF65-F5344CB8AC3E}">
        <p14:creationId xmlns:p14="http://schemas.microsoft.com/office/powerpoint/2010/main" val="2625067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46002F-9669-4E12-9146-32FB8461C23B}"/>
              </a:ext>
            </a:extLst>
          </p:cNvPr>
          <p:cNvSpPr>
            <a:spLocks noGrp="1"/>
          </p:cNvSpPr>
          <p:nvPr>
            <p:ph type="title"/>
          </p:nvPr>
        </p:nvSpPr>
        <p:spPr/>
        <p:txBody>
          <a:bodyPr>
            <a:normAutofit fontScale="90000"/>
          </a:bodyPr>
          <a:lstStyle/>
          <a:p>
            <a:r>
              <a:rPr lang="de-DE" dirty="0"/>
              <a:t>Einführung in die Raspberry Pi Programmierung mit Python</a:t>
            </a:r>
            <a:br>
              <a:rPr lang="de-DE" dirty="0"/>
            </a:br>
            <a:endParaRPr lang="de-DE" dirty="0"/>
          </a:p>
        </p:txBody>
      </p:sp>
      <p:sp>
        <p:nvSpPr>
          <p:cNvPr id="3" name="Inhaltsplatzhalter 2">
            <a:extLst>
              <a:ext uri="{FF2B5EF4-FFF2-40B4-BE49-F238E27FC236}">
                <a16:creationId xmlns:a16="http://schemas.microsoft.com/office/drawing/2014/main" id="{0FE0BD4C-84E6-4F6E-AD30-990ECDA5D114}"/>
              </a:ext>
            </a:extLst>
          </p:cNvPr>
          <p:cNvSpPr>
            <a:spLocks noGrp="1"/>
          </p:cNvSpPr>
          <p:nvPr>
            <p:ph idx="1"/>
          </p:nvPr>
        </p:nvSpPr>
        <p:spPr>
          <a:xfrm>
            <a:off x="677334" y="1930400"/>
            <a:ext cx="8596668" cy="4433078"/>
          </a:xfrm>
        </p:spPr>
        <p:txBody>
          <a:bodyPr/>
          <a:lstStyle/>
          <a:p>
            <a:r>
              <a:rPr lang="de-DE" dirty="0"/>
              <a:t>Programmieren auf </a:t>
            </a:r>
            <a:r>
              <a:rPr lang="de-DE" dirty="0" err="1"/>
              <a:t>RPi</a:t>
            </a:r>
            <a:r>
              <a:rPr lang="de-DE" dirty="0"/>
              <a:t>: C, C++, C#, Python, Scripting</a:t>
            </a:r>
          </a:p>
          <a:p>
            <a:r>
              <a:rPr lang="de-DE" dirty="0"/>
              <a:t>Python vorinstalliert </a:t>
            </a:r>
            <a:r>
              <a:rPr lang="de-DE" dirty="0">
                <a:sym typeface="Wingdings" panose="05000000000000000000" pitchFamily="2" charset="2"/>
              </a:rPr>
              <a:t> Raspberry Pi ideal für Python!</a:t>
            </a:r>
          </a:p>
          <a:p>
            <a:endParaRPr lang="de-DE" dirty="0"/>
          </a:p>
          <a:p>
            <a:endParaRPr lang="de-DE" dirty="0"/>
          </a:p>
          <a:p>
            <a:endParaRPr lang="de-DE" dirty="0"/>
          </a:p>
          <a:p>
            <a:endParaRPr lang="de-DE" dirty="0"/>
          </a:p>
          <a:p>
            <a:endParaRPr lang="de-DE" dirty="0"/>
          </a:p>
          <a:p>
            <a:endParaRPr lang="de-DE" dirty="0"/>
          </a:p>
          <a:p>
            <a:endParaRPr lang="de-DE" dirty="0"/>
          </a:p>
          <a:p>
            <a:r>
              <a:rPr lang="de-DE" dirty="0"/>
              <a:t>„Hallo Welt“ in Python:</a:t>
            </a:r>
          </a:p>
          <a:p>
            <a:endParaRPr lang="de-DE" dirty="0"/>
          </a:p>
        </p:txBody>
      </p:sp>
      <p:pic>
        <p:nvPicPr>
          <p:cNvPr id="8194" name="Picture 2" descr="https://tutorials-raspberrypi.de/wp-content/uploads/Raspberry-Pi-Startmenu-Programming-Python-600x450.png">
            <a:extLst>
              <a:ext uri="{FF2B5EF4-FFF2-40B4-BE49-F238E27FC236}">
                <a16:creationId xmlns:a16="http://schemas.microsoft.com/office/drawing/2014/main" id="{9BB6B85E-6A08-4608-8EC3-FC87B6681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81" y="2752530"/>
            <a:ext cx="3709696" cy="278227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tutorials-raspberrypi.de/wp-content/uploads/Raspberry-Pi-Start-Python-IDLE-e1489523810825-600x450.png">
            <a:extLst>
              <a:ext uri="{FF2B5EF4-FFF2-40B4-BE49-F238E27FC236}">
                <a16:creationId xmlns:a16="http://schemas.microsoft.com/office/drawing/2014/main" id="{79F9EF9D-B37B-445A-A9C6-1AC70CB17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0124" y="2752529"/>
            <a:ext cx="3709698" cy="27822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tutorials-raspberrypi.de/wp-content/uploads/2017/03/helloworld.png">
            <a:extLst>
              <a:ext uri="{FF2B5EF4-FFF2-40B4-BE49-F238E27FC236}">
                <a16:creationId xmlns:a16="http://schemas.microsoft.com/office/drawing/2014/main" id="{0EEBA576-5AC9-4BA2-9F30-D859B7BD35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202" y="5608021"/>
            <a:ext cx="3299418" cy="779863"/>
          </a:xfrm>
          <a:prstGeom prst="rect">
            <a:avLst/>
          </a:prstGeom>
          <a:noFill/>
          <a:extLst>
            <a:ext uri="{909E8E84-426E-40DD-AFC4-6F175D3DCCD1}">
              <a14:hiddenFill xmlns:a14="http://schemas.microsoft.com/office/drawing/2010/main">
                <a:solidFill>
                  <a:srgbClr val="FFFFFF"/>
                </a:solidFill>
              </a14:hiddenFill>
            </a:ext>
          </a:extLst>
        </p:spPr>
      </p:pic>
      <p:sp>
        <p:nvSpPr>
          <p:cNvPr id="4" name="Foliennummernplatzhalter 3">
            <a:extLst>
              <a:ext uri="{FF2B5EF4-FFF2-40B4-BE49-F238E27FC236}">
                <a16:creationId xmlns:a16="http://schemas.microsoft.com/office/drawing/2014/main" id="{8DDE2DAF-1996-4C4F-BDC4-CDBD8FCD6A87}"/>
              </a:ext>
            </a:extLst>
          </p:cNvPr>
          <p:cNvSpPr>
            <a:spLocks noGrp="1"/>
          </p:cNvSpPr>
          <p:nvPr>
            <p:ph type="sldNum" sz="quarter" idx="12"/>
          </p:nvPr>
        </p:nvSpPr>
        <p:spPr/>
        <p:txBody>
          <a:bodyPr/>
          <a:lstStyle/>
          <a:p>
            <a:fld id="{AFCF3B7A-9B21-4803-853B-B63C6DEA899E}" type="slidenum">
              <a:rPr lang="de-DE" smtClean="0"/>
              <a:t>23</a:t>
            </a:fld>
            <a:endParaRPr lang="de-DE"/>
          </a:p>
        </p:txBody>
      </p:sp>
    </p:spTree>
    <p:extLst>
      <p:ext uri="{BB962C8B-B14F-4D97-AF65-F5344CB8AC3E}">
        <p14:creationId xmlns:p14="http://schemas.microsoft.com/office/powerpoint/2010/main" val="568552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7FAD36-E69D-40B4-B121-7BBAAD05016C}"/>
              </a:ext>
            </a:extLst>
          </p:cNvPr>
          <p:cNvSpPr>
            <a:spLocks noGrp="1"/>
          </p:cNvSpPr>
          <p:nvPr>
            <p:ph type="title"/>
          </p:nvPr>
        </p:nvSpPr>
        <p:spPr/>
        <p:txBody>
          <a:bodyPr/>
          <a:lstStyle/>
          <a:p>
            <a:r>
              <a:rPr lang="de-DE" dirty="0"/>
              <a:t>Python: Mu-Editor</a:t>
            </a:r>
          </a:p>
        </p:txBody>
      </p:sp>
      <p:sp>
        <p:nvSpPr>
          <p:cNvPr id="3" name="Inhaltsplatzhalter 2">
            <a:extLst>
              <a:ext uri="{FF2B5EF4-FFF2-40B4-BE49-F238E27FC236}">
                <a16:creationId xmlns:a16="http://schemas.microsoft.com/office/drawing/2014/main" id="{188239BA-6969-4E94-8CC8-A1CD8E8E4172}"/>
              </a:ext>
            </a:extLst>
          </p:cNvPr>
          <p:cNvSpPr>
            <a:spLocks noGrp="1"/>
          </p:cNvSpPr>
          <p:nvPr>
            <p:ph idx="1"/>
          </p:nvPr>
        </p:nvSpPr>
        <p:spPr>
          <a:xfrm>
            <a:off x="677334" y="2160589"/>
            <a:ext cx="8596668" cy="4291011"/>
          </a:xfrm>
        </p:spPr>
        <p:txBody>
          <a:bodyPr>
            <a:normAutofit fontScale="92500" lnSpcReduction="10000"/>
          </a:bodyPr>
          <a:lstStyle/>
          <a:p>
            <a:r>
              <a:rPr lang="de-DE" dirty="0"/>
              <a:t>Simple Python-IDE: </a:t>
            </a:r>
            <a:r>
              <a:rPr lang="de-DE" dirty="0">
                <a:hlinkClick r:id="rId2"/>
              </a:rPr>
              <a:t>https://codewith.mu/</a:t>
            </a:r>
            <a:endParaRPr lang="de-DE" dirty="0"/>
          </a:p>
          <a:p>
            <a:r>
              <a:rPr lang="de-DE" dirty="0"/>
              <a:t>Installation: </a:t>
            </a:r>
            <a:r>
              <a:rPr lang="de-DE" dirty="0" err="1">
                <a:solidFill>
                  <a:schemeClr val="bg1"/>
                </a:solidFill>
                <a:highlight>
                  <a:srgbClr val="000000"/>
                </a:highlight>
                <a:latin typeface="Courier New" panose="02070309020205020404" pitchFamily="49" charset="0"/>
                <a:cs typeface="Courier New" panose="02070309020205020404" pitchFamily="49" charset="0"/>
              </a:rPr>
              <a:t>sudo</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apt</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install</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mu</a:t>
            </a:r>
            <a:r>
              <a:rPr lang="de-DE" dirty="0">
                <a:solidFill>
                  <a:schemeClr val="bg1"/>
                </a:solidFill>
                <a:highlight>
                  <a:srgbClr val="000000"/>
                </a:highlight>
                <a:latin typeface="Courier New" panose="02070309020205020404" pitchFamily="49" charset="0"/>
                <a:cs typeface="Courier New" panose="02070309020205020404" pitchFamily="49" charset="0"/>
              </a:rPr>
              <a:t>-editor</a:t>
            </a:r>
          </a:p>
          <a:p>
            <a:endParaRPr lang="de-DE" dirty="0">
              <a:solidFill>
                <a:schemeClr val="bg1"/>
              </a:solidFill>
              <a:highlight>
                <a:srgbClr val="000000"/>
              </a:highlight>
              <a:latin typeface="Courier New" panose="02070309020205020404" pitchFamily="49" charset="0"/>
              <a:cs typeface="Courier New" panose="02070309020205020404" pitchFamily="49" charset="0"/>
            </a:endParaRPr>
          </a:p>
          <a:p>
            <a:endParaRPr lang="de-DE" dirty="0">
              <a:solidFill>
                <a:schemeClr val="bg1"/>
              </a:solidFill>
              <a:highlight>
                <a:srgbClr val="000000"/>
              </a:highlight>
              <a:latin typeface="Courier New" panose="02070309020205020404" pitchFamily="49" charset="0"/>
              <a:cs typeface="Courier New" panose="02070309020205020404" pitchFamily="49" charset="0"/>
            </a:endParaRPr>
          </a:p>
          <a:p>
            <a:endParaRPr lang="de-DE" dirty="0">
              <a:solidFill>
                <a:schemeClr val="bg1"/>
              </a:solidFill>
              <a:highlight>
                <a:srgbClr val="000000"/>
              </a:highlight>
              <a:latin typeface="Courier New" panose="02070309020205020404" pitchFamily="49" charset="0"/>
              <a:cs typeface="Courier New" panose="02070309020205020404" pitchFamily="49" charset="0"/>
            </a:endParaRPr>
          </a:p>
          <a:p>
            <a:endParaRPr lang="de-DE" dirty="0">
              <a:solidFill>
                <a:schemeClr val="bg1"/>
              </a:solidFill>
              <a:highlight>
                <a:srgbClr val="000000"/>
              </a:highlight>
              <a:latin typeface="Courier New" panose="02070309020205020404" pitchFamily="49" charset="0"/>
              <a:cs typeface="Courier New" panose="02070309020205020404" pitchFamily="49" charset="0"/>
            </a:endParaRPr>
          </a:p>
          <a:p>
            <a:endParaRPr lang="de-DE" dirty="0">
              <a:solidFill>
                <a:schemeClr val="bg1"/>
              </a:solidFill>
              <a:highlight>
                <a:srgbClr val="000000"/>
              </a:highlight>
              <a:latin typeface="Courier New" panose="02070309020205020404" pitchFamily="49" charset="0"/>
              <a:cs typeface="Courier New" panose="02070309020205020404" pitchFamily="49" charset="0"/>
            </a:endParaRPr>
          </a:p>
          <a:p>
            <a:endParaRPr lang="de-DE" dirty="0">
              <a:solidFill>
                <a:schemeClr val="bg1"/>
              </a:solidFill>
              <a:highlight>
                <a:srgbClr val="000000"/>
              </a:highlight>
              <a:latin typeface="Courier New" panose="02070309020205020404" pitchFamily="49" charset="0"/>
              <a:cs typeface="Courier New" panose="02070309020205020404" pitchFamily="49" charset="0"/>
            </a:endParaRPr>
          </a:p>
          <a:p>
            <a:endParaRPr lang="de-DE" dirty="0">
              <a:solidFill>
                <a:schemeClr val="bg1"/>
              </a:solidFill>
              <a:highlight>
                <a:srgbClr val="000000"/>
              </a:highlight>
              <a:latin typeface="Courier New" panose="02070309020205020404" pitchFamily="49" charset="0"/>
              <a:cs typeface="Courier New" panose="02070309020205020404" pitchFamily="49" charset="0"/>
            </a:endParaRPr>
          </a:p>
          <a:p>
            <a:endParaRPr lang="de-DE" dirty="0">
              <a:solidFill>
                <a:schemeClr val="bg1"/>
              </a:solidFill>
              <a:highlight>
                <a:srgbClr val="000000"/>
              </a:highlight>
              <a:latin typeface="Courier New" panose="02070309020205020404" pitchFamily="49" charset="0"/>
              <a:cs typeface="Courier New" panose="02070309020205020404" pitchFamily="49" charset="0"/>
            </a:endParaRPr>
          </a:p>
          <a:p>
            <a:pPr marL="0" indent="0">
              <a:buNone/>
            </a:pPr>
            <a:r>
              <a:rPr lang="de-DE" sz="1600" dirty="0">
                <a:hlinkClick r:id="rId3"/>
              </a:rPr>
              <a:t>https://www.raspberrypi.org/blog/mu-python-ide/</a:t>
            </a:r>
            <a:endParaRPr lang="de-DE" sz="1600" dirty="0"/>
          </a:p>
          <a:p>
            <a:pPr marL="0" indent="0">
              <a:buNone/>
            </a:pPr>
            <a:r>
              <a:rPr lang="de-DE" sz="1600" dirty="0">
                <a:hlinkClick r:id="rId4"/>
              </a:rPr>
              <a:t>https://codewith.mu/en/howto/1.0/install_raspberry_pi</a:t>
            </a:r>
            <a:endParaRPr lang="de-DE" sz="1600" dirty="0">
              <a:solidFill>
                <a:schemeClr val="bg1"/>
              </a:solidFill>
              <a:latin typeface="Courier New" panose="02070309020205020404" pitchFamily="49" charset="0"/>
              <a:cs typeface="Courier New" panose="02070309020205020404" pitchFamily="49" charset="0"/>
            </a:endParaRPr>
          </a:p>
          <a:p>
            <a:endParaRPr lang="de-DE" dirty="0"/>
          </a:p>
          <a:p>
            <a:pPr marL="0" indent="0">
              <a:buNone/>
            </a:pPr>
            <a:endParaRPr lang="de-DE" dirty="0"/>
          </a:p>
          <a:p>
            <a:pPr marL="0" indent="0">
              <a:buNone/>
            </a:pPr>
            <a:endParaRPr lang="de-DE" dirty="0"/>
          </a:p>
        </p:txBody>
      </p:sp>
      <p:pic>
        <p:nvPicPr>
          <p:cNvPr id="9220" name="Picture 4" descr="pi open mu">
            <a:extLst>
              <a:ext uri="{FF2B5EF4-FFF2-40B4-BE49-F238E27FC236}">
                <a16:creationId xmlns:a16="http://schemas.microsoft.com/office/drawing/2014/main" id="{B06B8FE4-BDEF-44AC-B520-9D51EAB8C5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5218" y="2988310"/>
            <a:ext cx="2917749" cy="263556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ello Mu">
            <a:extLst>
              <a:ext uri="{FF2B5EF4-FFF2-40B4-BE49-F238E27FC236}">
                <a16:creationId xmlns:a16="http://schemas.microsoft.com/office/drawing/2014/main" id="{ECD19BCA-BB51-42D2-9B9A-0E592E7E3627}"/>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167504" y="2988310"/>
            <a:ext cx="4626179" cy="2635568"/>
          </a:xfrm>
          <a:prstGeom prst="rect">
            <a:avLst/>
          </a:prstGeom>
          <a:noFill/>
          <a:extLst>
            <a:ext uri="{909E8E84-426E-40DD-AFC4-6F175D3DCCD1}">
              <a14:hiddenFill xmlns:a14="http://schemas.microsoft.com/office/drawing/2010/main">
                <a:solidFill>
                  <a:srgbClr val="FFFFFF"/>
                </a:solidFill>
              </a14:hiddenFill>
            </a:ext>
          </a:extLst>
        </p:spPr>
      </p:pic>
      <p:sp>
        <p:nvSpPr>
          <p:cNvPr id="4" name="Foliennummernplatzhalter 3">
            <a:extLst>
              <a:ext uri="{FF2B5EF4-FFF2-40B4-BE49-F238E27FC236}">
                <a16:creationId xmlns:a16="http://schemas.microsoft.com/office/drawing/2014/main" id="{BDFC418B-B28B-4278-A1D3-C0468135B09B}"/>
              </a:ext>
            </a:extLst>
          </p:cNvPr>
          <p:cNvSpPr>
            <a:spLocks noGrp="1"/>
          </p:cNvSpPr>
          <p:nvPr>
            <p:ph type="sldNum" sz="quarter" idx="12"/>
          </p:nvPr>
        </p:nvSpPr>
        <p:spPr/>
        <p:txBody>
          <a:bodyPr/>
          <a:lstStyle/>
          <a:p>
            <a:fld id="{AFCF3B7A-9B21-4803-853B-B63C6DEA899E}" type="slidenum">
              <a:rPr lang="de-DE" smtClean="0"/>
              <a:t>24</a:t>
            </a:fld>
            <a:endParaRPr lang="de-DE"/>
          </a:p>
        </p:txBody>
      </p:sp>
    </p:spTree>
    <p:extLst>
      <p:ext uri="{BB962C8B-B14F-4D97-AF65-F5344CB8AC3E}">
        <p14:creationId xmlns:p14="http://schemas.microsoft.com/office/powerpoint/2010/main" val="1668864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C90900-5980-4C72-86D6-727C1779BC13}"/>
              </a:ext>
            </a:extLst>
          </p:cNvPr>
          <p:cNvSpPr>
            <a:spLocks noGrp="1"/>
          </p:cNvSpPr>
          <p:nvPr>
            <p:ph type="title"/>
          </p:nvPr>
        </p:nvSpPr>
        <p:spPr/>
        <p:txBody>
          <a:bodyPr/>
          <a:lstStyle/>
          <a:p>
            <a:r>
              <a:rPr lang="de-DE" dirty="0"/>
              <a:t>GPIOs verwenden mit Python</a:t>
            </a:r>
          </a:p>
        </p:txBody>
      </p:sp>
      <p:sp>
        <p:nvSpPr>
          <p:cNvPr id="3" name="Inhaltsplatzhalter 2">
            <a:extLst>
              <a:ext uri="{FF2B5EF4-FFF2-40B4-BE49-F238E27FC236}">
                <a16:creationId xmlns:a16="http://schemas.microsoft.com/office/drawing/2014/main" id="{30961263-115A-482F-A91D-8B50C192C6BE}"/>
              </a:ext>
            </a:extLst>
          </p:cNvPr>
          <p:cNvSpPr>
            <a:spLocks noGrp="1"/>
          </p:cNvSpPr>
          <p:nvPr>
            <p:ph idx="1"/>
          </p:nvPr>
        </p:nvSpPr>
        <p:spPr/>
        <p:txBody>
          <a:bodyPr>
            <a:normAutofit/>
          </a:bodyPr>
          <a:lstStyle/>
          <a:p>
            <a:r>
              <a:rPr lang="de-DE" dirty="0"/>
              <a:t>In Python:</a:t>
            </a:r>
          </a:p>
          <a:p>
            <a:pPr lvl="1"/>
            <a:r>
              <a:rPr lang="de-DE" dirty="0" err="1"/>
              <a:t>RPi.GPIO</a:t>
            </a:r>
            <a:r>
              <a:rPr lang="de-DE" dirty="0"/>
              <a:t>-Bibliothek:</a:t>
            </a:r>
          </a:p>
          <a:p>
            <a:pPr lvl="2">
              <a:spcBef>
                <a:spcPts val="0"/>
              </a:spcBef>
            </a:pPr>
            <a:r>
              <a:rPr lang="de-DE" dirty="0" err="1">
                <a:solidFill>
                  <a:schemeClr val="bg1"/>
                </a:solidFill>
                <a:highlight>
                  <a:srgbClr val="000000"/>
                </a:highlight>
                <a:latin typeface="Courier New" panose="02070309020205020404" pitchFamily="49" charset="0"/>
                <a:cs typeface="Courier New" panose="02070309020205020404" pitchFamily="49" charset="0"/>
              </a:rPr>
              <a:t>sudo</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pip</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install</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RPi.GPIO</a:t>
            </a:r>
            <a:endParaRPr lang="de-DE" dirty="0">
              <a:solidFill>
                <a:schemeClr val="bg1"/>
              </a:solidFill>
              <a:highlight>
                <a:srgbClr val="000000"/>
              </a:highlight>
              <a:latin typeface="Courier New" panose="02070309020205020404" pitchFamily="49" charset="0"/>
              <a:cs typeface="Courier New" panose="02070309020205020404" pitchFamily="49" charset="0"/>
            </a:endParaRPr>
          </a:p>
          <a:p>
            <a:pPr lvl="2">
              <a:spcBef>
                <a:spcPts val="0"/>
              </a:spcBef>
            </a:pPr>
            <a:r>
              <a:rPr lang="de-DE" dirty="0" err="1">
                <a:solidFill>
                  <a:schemeClr val="bg1"/>
                </a:solidFill>
                <a:highlight>
                  <a:srgbClr val="000000"/>
                </a:highlight>
                <a:latin typeface="Courier New" panose="02070309020205020404" pitchFamily="49" charset="0"/>
                <a:cs typeface="Courier New" panose="02070309020205020404" pitchFamily="49" charset="0"/>
              </a:rPr>
              <a:t>sudo</a:t>
            </a:r>
            <a:r>
              <a:rPr lang="de-DE" dirty="0">
                <a:solidFill>
                  <a:schemeClr val="bg1"/>
                </a:solidFill>
                <a:highlight>
                  <a:srgbClr val="000000"/>
                </a:highlight>
                <a:latin typeface="Courier New" panose="02070309020205020404" pitchFamily="49" charset="0"/>
                <a:cs typeface="Courier New" panose="02070309020205020404" pitchFamily="49" charset="0"/>
              </a:rPr>
              <a:t> pip3 </a:t>
            </a:r>
            <a:r>
              <a:rPr lang="de-DE" dirty="0" err="1">
                <a:solidFill>
                  <a:schemeClr val="bg1"/>
                </a:solidFill>
                <a:highlight>
                  <a:srgbClr val="000000"/>
                </a:highlight>
                <a:latin typeface="Courier New" panose="02070309020205020404" pitchFamily="49" charset="0"/>
                <a:cs typeface="Courier New" panose="02070309020205020404" pitchFamily="49" charset="0"/>
              </a:rPr>
              <a:t>install</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RPi.GPIO</a:t>
            </a:r>
            <a:endParaRPr lang="de-DE" dirty="0">
              <a:solidFill>
                <a:schemeClr val="bg1"/>
              </a:solidFill>
              <a:highlight>
                <a:srgbClr val="000000"/>
              </a:highlight>
              <a:latin typeface="Courier New" panose="02070309020205020404" pitchFamily="49" charset="0"/>
              <a:cs typeface="Courier New" panose="02070309020205020404" pitchFamily="49" charset="0"/>
            </a:endParaRPr>
          </a:p>
          <a:p>
            <a:pPr lvl="2">
              <a:spcBef>
                <a:spcPts val="0"/>
              </a:spcBef>
            </a:pPr>
            <a:r>
              <a:rPr lang="en-US" dirty="0" err="1">
                <a:solidFill>
                  <a:schemeClr val="bg1"/>
                </a:solidFill>
                <a:highlight>
                  <a:srgbClr val="000000"/>
                </a:highlight>
                <a:latin typeface="Courier New" panose="02070309020205020404" pitchFamily="49" charset="0"/>
                <a:cs typeface="Courier New" panose="02070309020205020404" pitchFamily="49" charset="0"/>
              </a:rPr>
              <a:t>sudo</a:t>
            </a:r>
            <a:r>
              <a:rPr lang="en-US" dirty="0">
                <a:solidFill>
                  <a:schemeClr val="bg1"/>
                </a:solidFill>
                <a:highlight>
                  <a:srgbClr val="000000"/>
                </a:highlight>
                <a:latin typeface="Courier New" panose="02070309020205020404" pitchFamily="49" charset="0"/>
                <a:cs typeface="Courier New" panose="02070309020205020404" pitchFamily="49" charset="0"/>
              </a:rPr>
              <a:t> apt install python-</a:t>
            </a:r>
            <a:r>
              <a:rPr lang="en-US" dirty="0" err="1">
                <a:solidFill>
                  <a:schemeClr val="bg1"/>
                </a:solidFill>
                <a:highlight>
                  <a:srgbClr val="000000"/>
                </a:highlight>
                <a:latin typeface="Courier New" panose="02070309020205020404" pitchFamily="49" charset="0"/>
                <a:cs typeface="Courier New" panose="02070309020205020404" pitchFamily="49" charset="0"/>
              </a:rPr>
              <a:t>rpi.gpio</a:t>
            </a:r>
            <a:endParaRPr lang="en-US" dirty="0">
              <a:solidFill>
                <a:schemeClr val="bg1"/>
              </a:solidFill>
              <a:highlight>
                <a:srgbClr val="000000"/>
              </a:highlight>
              <a:latin typeface="Courier New" panose="02070309020205020404" pitchFamily="49" charset="0"/>
              <a:cs typeface="Courier New" panose="02070309020205020404" pitchFamily="49" charset="0"/>
            </a:endParaRPr>
          </a:p>
          <a:p>
            <a:pPr lvl="2">
              <a:spcBef>
                <a:spcPts val="0"/>
              </a:spcBef>
            </a:pPr>
            <a:r>
              <a:rPr lang="en-US" dirty="0" err="1">
                <a:solidFill>
                  <a:schemeClr val="bg1"/>
                </a:solidFill>
                <a:highlight>
                  <a:srgbClr val="000000"/>
                </a:highlight>
                <a:latin typeface="Courier New" panose="02070309020205020404" pitchFamily="49" charset="0"/>
                <a:cs typeface="Courier New" panose="02070309020205020404" pitchFamily="49" charset="0"/>
              </a:rPr>
              <a:t>sudo</a:t>
            </a:r>
            <a:r>
              <a:rPr lang="en-US" dirty="0">
                <a:solidFill>
                  <a:schemeClr val="bg1"/>
                </a:solidFill>
                <a:highlight>
                  <a:srgbClr val="000000"/>
                </a:highlight>
                <a:latin typeface="Courier New" panose="02070309020205020404" pitchFamily="49" charset="0"/>
                <a:cs typeface="Courier New" panose="02070309020205020404" pitchFamily="49" charset="0"/>
              </a:rPr>
              <a:t> apt install python3-rpi.gpio</a:t>
            </a:r>
          </a:p>
          <a:p>
            <a:pPr lvl="2">
              <a:spcBef>
                <a:spcPts val="0"/>
              </a:spcBef>
            </a:pPr>
            <a:r>
              <a:rPr lang="de-DE" dirty="0">
                <a:hlinkClick r:id="rId2"/>
              </a:rPr>
              <a:t>http://raspberrypiguide.de/howtos/raspberry-pi-gpio-how-to/</a:t>
            </a:r>
            <a:endParaRPr lang="de-DE" dirty="0"/>
          </a:p>
          <a:p>
            <a:pPr lvl="2">
              <a:spcBef>
                <a:spcPts val="0"/>
              </a:spcBef>
            </a:pPr>
            <a:r>
              <a:rPr lang="de-DE" dirty="0">
                <a:hlinkClick r:id="rId3"/>
              </a:rPr>
              <a:t>https://pypi.org/project/RPi.GPIO/</a:t>
            </a:r>
            <a:endParaRPr lang="de-DE" dirty="0"/>
          </a:p>
          <a:p>
            <a:pPr lvl="1"/>
            <a:r>
              <a:rPr lang="de-DE" dirty="0" err="1"/>
              <a:t>gpiozero</a:t>
            </a:r>
            <a:r>
              <a:rPr lang="de-DE" dirty="0"/>
              <a:t>-Bibliothek</a:t>
            </a:r>
          </a:p>
          <a:p>
            <a:pPr lvl="2">
              <a:spcBef>
                <a:spcPts val="0"/>
              </a:spcBef>
            </a:pPr>
            <a:r>
              <a:rPr lang="de-DE" dirty="0" err="1">
                <a:solidFill>
                  <a:schemeClr val="bg1"/>
                </a:solidFill>
                <a:highlight>
                  <a:srgbClr val="000000"/>
                </a:highlight>
                <a:latin typeface="Courier New" panose="02070309020205020404" pitchFamily="49" charset="0"/>
                <a:cs typeface="Courier New" panose="02070309020205020404" pitchFamily="49" charset="0"/>
              </a:rPr>
              <a:t>sudo</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pip</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install</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gpiozero</a:t>
            </a:r>
            <a:endParaRPr lang="de-DE" dirty="0">
              <a:solidFill>
                <a:schemeClr val="bg1"/>
              </a:solidFill>
              <a:highlight>
                <a:srgbClr val="000000"/>
              </a:highlight>
              <a:latin typeface="Courier New" panose="02070309020205020404" pitchFamily="49" charset="0"/>
              <a:cs typeface="Courier New" panose="02070309020205020404" pitchFamily="49" charset="0"/>
            </a:endParaRPr>
          </a:p>
          <a:p>
            <a:pPr lvl="2">
              <a:spcBef>
                <a:spcPts val="0"/>
              </a:spcBef>
            </a:pPr>
            <a:r>
              <a:rPr lang="de-DE" dirty="0" err="1">
                <a:solidFill>
                  <a:schemeClr val="bg1"/>
                </a:solidFill>
                <a:highlight>
                  <a:srgbClr val="000000"/>
                </a:highlight>
                <a:latin typeface="Courier New" panose="02070309020205020404" pitchFamily="49" charset="0"/>
                <a:cs typeface="Courier New" panose="02070309020205020404" pitchFamily="49" charset="0"/>
              </a:rPr>
              <a:t>sudo</a:t>
            </a:r>
            <a:r>
              <a:rPr lang="de-DE" dirty="0">
                <a:solidFill>
                  <a:schemeClr val="bg1"/>
                </a:solidFill>
                <a:highlight>
                  <a:srgbClr val="000000"/>
                </a:highlight>
                <a:latin typeface="Courier New" panose="02070309020205020404" pitchFamily="49" charset="0"/>
                <a:cs typeface="Courier New" panose="02070309020205020404" pitchFamily="49" charset="0"/>
              </a:rPr>
              <a:t> pip3 </a:t>
            </a:r>
            <a:r>
              <a:rPr lang="de-DE" dirty="0" err="1">
                <a:solidFill>
                  <a:schemeClr val="bg1"/>
                </a:solidFill>
                <a:highlight>
                  <a:srgbClr val="000000"/>
                </a:highlight>
                <a:latin typeface="Courier New" panose="02070309020205020404" pitchFamily="49" charset="0"/>
                <a:cs typeface="Courier New" panose="02070309020205020404" pitchFamily="49" charset="0"/>
              </a:rPr>
              <a:t>install</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gpiozero</a:t>
            </a:r>
            <a:endParaRPr lang="de-DE" dirty="0">
              <a:solidFill>
                <a:schemeClr val="bg1"/>
              </a:solidFill>
              <a:highlight>
                <a:srgbClr val="000000"/>
              </a:highlight>
              <a:latin typeface="Courier New" panose="02070309020205020404" pitchFamily="49" charset="0"/>
              <a:cs typeface="Courier New" panose="02070309020205020404" pitchFamily="49" charset="0"/>
            </a:endParaRPr>
          </a:p>
          <a:p>
            <a:pPr lvl="2">
              <a:spcBef>
                <a:spcPts val="0"/>
              </a:spcBef>
            </a:pPr>
            <a:r>
              <a:rPr lang="de-DE" dirty="0" err="1">
                <a:solidFill>
                  <a:schemeClr val="bg1"/>
                </a:solidFill>
                <a:highlight>
                  <a:srgbClr val="000000"/>
                </a:highlight>
                <a:latin typeface="Courier New" panose="02070309020205020404" pitchFamily="49" charset="0"/>
                <a:cs typeface="Courier New" panose="02070309020205020404" pitchFamily="49" charset="0"/>
              </a:rPr>
              <a:t>sudo</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apt</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install</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python-gpiozero</a:t>
            </a:r>
            <a:endParaRPr lang="de-DE" dirty="0">
              <a:solidFill>
                <a:schemeClr val="bg1"/>
              </a:solidFill>
              <a:highlight>
                <a:srgbClr val="000000"/>
              </a:highlight>
              <a:latin typeface="Courier New" panose="02070309020205020404" pitchFamily="49" charset="0"/>
              <a:cs typeface="Courier New" panose="02070309020205020404" pitchFamily="49" charset="0"/>
            </a:endParaRPr>
          </a:p>
          <a:p>
            <a:pPr lvl="2">
              <a:spcBef>
                <a:spcPts val="0"/>
              </a:spcBef>
            </a:pPr>
            <a:r>
              <a:rPr lang="de-DE" dirty="0" err="1">
                <a:solidFill>
                  <a:schemeClr val="bg1"/>
                </a:solidFill>
                <a:highlight>
                  <a:srgbClr val="000000"/>
                </a:highlight>
                <a:latin typeface="Courier New" panose="02070309020205020404" pitchFamily="49" charset="0"/>
                <a:cs typeface="Courier New" panose="02070309020205020404" pitchFamily="49" charset="0"/>
              </a:rPr>
              <a:t>sudo</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apt</a:t>
            </a:r>
            <a:r>
              <a:rPr lang="de-DE" dirty="0">
                <a:solidFill>
                  <a:schemeClr val="bg1"/>
                </a:solidFill>
                <a:highlight>
                  <a:srgbClr val="000000"/>
                </a:highlight>
                <a:latin typeface="Courier New" panose="02070309020205020404" pitchFamily="49" charset="0"/>
                <a:cs typeface="Courier New" panose="02070309020205020404" pitchFamily="49" charset="0"/>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install</a:t>
            </a:r>
            <a:r>
              <a:rPr lang="de-DE" dirty="0">
                <a:solidFill>
                  <a:schemeClr val="bg1"/>
                </a:solidFill>
                <a:highlight>
                  <a:srgbClr val="000000"/>
                </a:highlight>
                <a:latin typeface="Courier New" panose="02070309020205020404" pitchFamily="49" charset="0"/>
                <a:cs typeface="Courier New" panose="02070309020205020404" pitchFamily="49" charset="0"/>
              </a:rPr>
              <a:t> python3-gpiozero</a:t>
            </a:r>
          </a:p>
          <a:p>
            <a:pPr lvl="2">
              <a:spcBef>
                <a:spcPts val="0"/>
              </a:spcBef>
            </a:pPr>
            <a:r>
              <a:rPr lang="de-DE" dirty="0">
                <a:hlinkClick r:id="rId4"/>
              </a:rPr>
              <a:t>https://gpiozero.readthedocs.io/</a:t>
            </a:r>
            <a:endParaRPr lang="de-DE" dirty="0"/>
          </a:p>
          <a:p>
            <a:pPr lvl="2">
              <a:spcBef>
                <a:spcPts val="0"/>
              </a:spcBef>
            </a:pPr>
            <a:r>
              <a:rPr lang="de-DE" dirty="0">
                <a:hlinkClick r:id="rId5"/>
              </a:rPr>
              <a:t>https://www.raspberrypi.org/documentation/usage/gpio/python/README.md</a:t>
            </a:r>
            <a:endParaRPr lang="de-DE" dirty="0"/>
          </a:p>
        </p:txBody>
      </p:sp>
      <p:sp>
        <p:nvSpPr>
          <p:cNvPr id="4" name="Foliennummernplatzhalter 3">
            <a:extLst>
              <a:ext uri="{FF2B5EF4-FFF2-40B4-BE49-F238E27FC236}">
                <a16:creationId xmlns:a16="http://schemas.microsoft.com/office/drawing/2014/main" id="{0041F0E1-8802-4172-B409-71E001E26FFB}"/>
              </a:ext>
            </a:extLst>
          </p:cNvPr>
          <p:cNvSpPr>
            <a:spLocks noGrp="1"/>
          </p:cNvSpPr>
          <p:nvPr>
            <p:ph type="sldNum" sz="quarter" idx="12"/>
          </p:nvPr>
        </p:nvSpPr>
        <p:spPr/>
        <p:txBody>
          <a:bodyPr/>
          <a:lstStyle/>
          <a:p>
            <a:fld id="{AFCF3B7A-9B21-4803-853B-B63C6DEA899E}" type="slidenum">
              <a:rPr lang="de-DE" smtClean="0"/>
              <a:t>25</a:t>
            </a:fld>
            <a:endParaRPr lang="de-DE"/>
          </a:p>
        </p:txBody>
      </p:sp>
    </p:spTree>
    <p:extLst>
      <p:ext uri="{BB962C8B-B14F-4D97-AF65-F5344CB8AC3E}">
        <p14:creationId xmlns:p14="http://schemas.microsoft.com/office/powerpoint/2010/main" val="3278416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7FAD36-E69D-40B4-B121-7BBAAD05016C}"/>
              </a:ext>
            </a:extLst>
          </p:cNvPr>
          <p:cNvSpPr>
            <a:spLocks noGrp="1"/>
          </p:cNvSpPr>
          <p:nvPr>
            <p:ph type="title"/>
          </p:nvPr>
        </p:nvSpPr>
        <p:spPr/>
        <p:txBody>
          <a:bodyPr/>
          <a:lstStyle/>
          <a:p>
            <a:r>
              <a:rPr lang="de-DE" dirty="0"/>
              <a:t>CPU </a:t>
            </a:r>
            <a:r>
              <a:rPr lang="de-DE" dirty="0" err="1"/>
              <a:t>Temp</a:t>
            </a:r>
            <a:r>
              <a:rPr lang="de-DE" dirty="0"/>
              <a:t> Monitor mit LED-Streifen</a:t>
            </a:r>
          </a:p>
        </p:txBody>
      </p:sp>
      <p:sp>
        <p:nvSpPr>
          <p:cNvPr id="3" name="Inhaltsplatzhalter 2">
            <a:extLst>
              <a:ext uri="{FF2B5EF4-FFF2-40B4-BE49-F238E27FC236}">
                <a16:creationId xmlns:a16="http://schemas.microsoft.com/office/drawing/2014/main" id="{188239BA-6969-4E94-8CC8-A1CD8E8E4172}"/>
              </a:ext>
            </a:extLst>
          </p:cNvPr>
          <p:cNvSpPr>
            <a:spLocks noGrp="1"/>
          </p:cNvSpPr>
          <p:nvPr>
            <p:ph idx="1"/>
          </p:nvPr>
        </p:nvSpPr>
        <p:spPr>
          <a:xfrm>
            <a:off x="677333" y="2160588"/>
            <a:ext cx="10367655" cy="4532311"/>
          </a:xfrm>
        </p:spPr>
        <p:txBody>
          <a:bodyPr>
            <a:normAutofit fontScale="92500" lnSpcReduction="10000"/>
          </a:bodyPr>
          <a:lstStyle/>
          <a:p>
            <a:r>
              <a:rPr lang="de-DE" b="1" dirty="0"/>
              <a:t>Ziel: Auslesen der CPU Temperatur und Ausgabe auf der LED-Leiste</a:t>
            </a:r>
          </a:p>
          <a:p>
            <a:r>
              <a:rPr lang="de-DE" dirty="0"/>
              <a:t>Vorbereitung:</a:t>
            </a:r>
          </a:p>
          <a:p>
            <a:pPr marL="0" indent="0">
              <a:buNone/>
            </a:pPr>
            <a:r>
              <a:rPr lang="de-DE" b="1" dirty="0"/>
              <a:t>1. </a:t>
            </a:r>
            <a:r>
              <a:rPr lang="de-DE" dirty="0"/>
              <a:t>LED-Leiste anstecken:</a:t>
            </a:r>
          </a:p>
          <a:p>
            <a:pPr marL="0" indent="0">
              <a:buNone/>
            </a:pPr>
            <a:r>
              <a:rPr lang="de-DE" dirty="0"/>
              <a:t>	Pi 5V </a:t>
            </a:r>
            <a:r>
              <a:rPr lang="de-DE" dirty="0">
                <a:sym typeface="Wingdings" panose="05000000000000000000" pitchFamily="2" charset="2"/>
              </a:rPr>
              <a:t> LED 5V</a:t>
            </a:r>
            <a:endParaRPr lang="de-DE" dirty="0"/>
          </a:p>
          <a:p>
            <a:pPr marL="0" indent="0">
              <a:buNone/>
            </a:pPr>
            <a:r>
              <a:rPr lang="de-DE" dirty="0"/>
              <a:t>	Pi GND </a:t>
            </a:r>
            <a:r>
              <a:rPr lang="de-DE" dirty="0">
                <a:sym typeface="Wingdings" panose="05000000000000000000" pitchFamily="2" charset="2"/>
              </a:rPr>
              <a:t> LED GND</a:t>
            </a:r>
            <a:endParaRPr lang="de-DE" dirty="0"/>
          </a:p>
          <a:p>
            <a:pPr marL="0" indent="0">
              <a:buNone/>
            </a:pPr>
            <a:r>
              <a:rPr lang="de-DE" dirty="0"/>
              <a:t>	Pi GPIO18 </a:t>
            </a:r>
            <a:r>
              <a:rPr lang="de-DE" dirty="0">
                <a:sym typeface="Wingdings" panose="05000000000000000000" pitchFamily="2" charset="2"/>
              </a:rPr>
              <a:t> LED Din</a:t>
            </a:r>
            <a:endParaRPr lang="de-DE" dirty="0"/>
          </a:p>
          <a:p>
            <a:pPr>
              <a:buAutoNum type="arabicPeriod"/>
            </a:pPr>
            <a:endParaRPr lang="de-DE" dirty="0"/>
          </a:p>
          <a:p>
            <a:pPr>
              <a:buAutoNum type="arabicPeriod"/>
            </a:pPr>
            <a:endParaRPr lang="de-DE" dirty="0"/>
          </a:p>
          <a:p>
            <a:pPr>
              <a:buAutoNum type="arabicPeriod"/>
            </a:pPr>
            <a:endParaRPr lang="de-DE" dirty="0"/>
          </a:p>
          <a:p>
            <a:pPr marL="0" indent="0">
              <a:buNone/>
            </a:pPr>
            <a:r>
              <a:rPr lang="de-DE" b="1" dirty="0"/>
              <a:t>2. </a:t>
            </a:r>
            <a:r>
              <a:rPr lang="de-DE" dirty="0"/>
              <a:t>Installieren der Treiber</a:t>
            </a:r>
            <a:r>
              <a:rPr lang="de-DE" dirty="0">
                <a:solidFill>
                  <a:schemeClr val="bg1"/>
                </a:solidFill>
              </a:rPr>
              <a:t>: </a:t>
            </a:r>
            <a:r>
              <a:rPr lang="de-DE" dirty="0" err="1">
                <a:solidFill>
                  <a:schemeClr val="bg1"/>
                </a:solidFill>
                <a:highlight>
                  <a:srgbClr val="000000"/>
                </a:highlight>
                <a:latin typeface="Courier New" panose="02070309020205020404" pitchFamily="49" charset="0"/>
                <a:cs typeface="Courier New" panose="02070309020205020404" pitchFamily="49" charset="0"/>
              </a:rPr>
              <a:t>sudo</a:t>
            </a:r>
            <a:r>
              <a:rPr lang="de-DE" dirty="0">
                <a:solidFill>
                  <a:schemeClr val="bg1"/>
                </a:solidFill>
                <a:highlight>
                  <a:srgbClr val="000000"/>
                </a:highlight>
                <a:latin typeface="Courier New" panose="02070309020205020404" pitchFamily="49" charset="0"/>
                <a:cs typeface="Courier New" panose="02070309020205020404" pitchFamily="49" charset="0"/>
              </a:rPr>
              <a:t> pip3 </a:t>
            </a:r>
            <a:r>
              <a:rPr lang="de-DE" dirty="0" err="1">
                <a:solidFill>
                  <a:schemeClr val="bg1"/>
                </a:solidFill>
                <a:highlight>
                  <a:srgbClr val="000000"/>
                </a:highlight>
                <a:latin typeface="Courier New" panose="02070309020205020404" pitchFamily="49" charset="0"/>
                <a:cs typeface="Courier New" panose="02070309020205020404" pitchFamily="49" charset="0"/>
              </a:rPr>
              <a:t>install</a:t>
            </a:r>
            <a:r>
              <a:rPr lang="de-DE" dirty="0">
                <a:solidFill>
                  <a:schemeClr val="bg1"/>
                </a:solidFill>
                <a:highlight>
                  <a:srgbClr val="000000"/>
                </a:highlight>
                <a:latin typeface="Courier New" panose="02070309020205020404" pitchFamily="49" charset="0"/>
                <a:cs typeface="Courier New" panose="02070309020205020404" pitchFamily="49" charset="0"/>
              </a:rPr>
              <a:t> rpi_ws281x</a:t>
            </a:r>
          </a:p>
          <a:p>
            <a:pPr marL="0" indent="0">
              <a:buNone/>
            </a:pPr>
            <a:r>
              <a:rPr lang="de-DE" sz="1400" dirty="0"/>
              <a:t>Quellen:	</a:t>
            </a:r>
            <a:r>
              <a:rPr lang="de-DE" sz="1400" dirty="0">
                <a:hlinkClick r:id="rId3"/>
              </a:rPr>
              <a:t>https://github.com/rpi-ws281x/rpi-ws281x-python</a:t>
            </a:r>
            <a:endParaRPr lang="de-DE" sz="1400" dirty="0"/>
          </a:p>
          <a:p>
            <a:pPr marL="0" indent="0">
              <a:buNone/>
            </a:pPr>
            <a:r>
              <a:rPr lang="de-DE" sz="1400" dirty="0"/>
              <a:t>		</a:t>
            </a:r>
            <a:r>
              <a:rPr lang="de-DE" sz="1400" dirty="0">
                <a:hlinkClick r:id="rId4"/>
              </a:rPr>
              <a:t>https://learn.adafruit.com/neopixels-on-raspberry-pi/raspberry-pi-wiring</a:t>
            </a:r>
            <a:endParaRPr lang="de-DE" sz="1400" dirty="0"/>
          </a:p>
          <a:p>
            <a:pPr marL="0" indent="0">
              <a:buNone/>
            </a:pPr>
            <a:r>
              <a:rPr lang="de-DE" sz="1400" dirty="0"/>
              <a:t>		</a:t>
            </a:r>
            <a:endParaRPr lang="de-DE" dirty="0"/>
          </a:p>
          <a:p>
            <a:pPr marL="0" indent="0">
              <a:buNone/>
            </a:pPr>
            <a:endParaRPr lang="de-DE" dirty="0"/>
          </a:p>
          <a:p>
            <a:pPr>
              <a:buAutoNum type="arabicPeriod"/>
            </a:pPr>
            <a:endParaRPr lang="de-DE" dirty="0"/>
          </a:p>
          <a:p>
            <a:endParaRPr lang="de-DE" dirty="0"/>
          </a:p>
          <a:p>
            <a:pPr marL="0" indent="0">
              <a:buNone/>
            </a:pPr>
            <a:endParaRPr lang="de-DE" dirty="0"/>
          </a:p>
          <a:p>
            <a:pPr marL="0" indent="0">
              <a:buNone/>
            </a:pPr>
            <a:endParaRPr lang="de-DE" dirty="0"/>
          </a:p>
        </p:txBody>
      </p:sp>
      <p:pic>
        <p:nvPicPr>
          <p:cNvPr id="2050" name="Picture 2" descr="led_strips_raspi_NeoPixel_bb.jpg">
            <a:extLst>
              <a:ext uri="{FF2B5EF4-FFF2-40B4-BE49-F238E27FC236}">
                <a16:creationId xmlns:a16="http://schemas.microsoft.com/office/drawing/2014/main" id="{43A8D66F-A958-483B-8769-1240C7B2FC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912" b="6580"/>
          <a:stretch/>
        </p:blipFill>
        <p:spPr bwMode="auto">
          <a:xfrm>
            <a:off x="4127041" y="2654803"/>
            <a:ext cx="3468237" cy="2340640"/>
          </a:xfrm>
          <a:prstGeom prst="rect">
            <a:avLst/>
          </a:prstGeom>
          <a:noFill/>
          <a:extLst>
            <a:ext uri="{909E8E84-426E-40DD-AFC4-6F175D3DCCD1}">
              <a14:hiddenFill xmlns:a14="http://schemas.microsoft.com/office/drawing/2010/main">
                <a:solidFill>
                  <a:srgbClr val="FFFFFF"/>
                </a:solidFill>
              </a14:hiddenFill>
            </a:ext>
          </a:extLst>
        </p:spPr>
      </p:pic>
      <p:sp>
        <p:nvSpPr>
          <p:cNvPr id="4" name="Foliennummernplatzhalter 3">
            <a:extLst>
              <a:ext uri="{FF2B5EF4-FFF2-40B4-BE49-F238E27FC236}">
                <a16:creationId xmlns:a16="http://schemas.microsoft.com/office/drawing/2014/main" id="{933EFB50-4A9E-4C4C-B83F-111A1D69C8D6}"/>
              </a:ext>
            </a:extLst>
          </p:cNvPr>
          <p:cNvSpPr>
            <a:spLocks noGrp="1"/>
          </p:cNvSpPr>
          <p:nvPr>
            <p:ph type="sldNum" sz="quarter" idx="12"/>
          </p:nvPr>
        </p:nvSpPr>
        <p:spPr/>
        <p:txBody>
          <a:bodyPr/>
          <a:lstStyle/>
          <a:p>
            <a:fld id="{AFCF3B7A-9B21-4803-853B-B63C6DEA899E}" type="slidenum">
              <a:rPr lang="de-DE" smtClean="0"/>
              <a:t>26</a:t>
            </a:fld>
            <a:endParaRPr lang="de-DE"/>
          </a:p>
        </p:txBody>
      </p:sp>
      <p:sp>
        <p:nvSpPr>
          <p:cNvPr id="5" name="Textfeld 4">
            <a:extLst>
              <a:ext uri="{FF2B5EF4-FFF2-40B4-BE49-F238E27FC236}">
                <a16:creationId xmlns:a16="http://schemas.microsoft.com/office/drawing/2014/main" id="{5943B54C-D634-4AFC-9BBE-5199B25D3E06}"/>
              </a:ext>
            </a:extLst>
          </p:cNvPr>
          <p:cNvSpPr txBox="1"/>
          <p:nvPr/>
        </p:nvSpPr>
        <p:spPr>
          <a:xfrm>
            <a:off x="4127040" y="4995443"/>
            <a:ext cx="4463623" cy="246221"/>
          </a:xfrm>
          <a:prstGeom prst="rect">
            <a:avLst/>
          </a:prstGeom>
          <a:noFill/>
        </p:spPr>
        <p:txBody>
          <a:bodyPr wrap="square" rtlCol="0">
            <a:spAutoFit/>
          </a:bodyPr>
          <a:lstStyle/>
          <a:p>
            <a:r>
              <a:rPr lang="de-DE" sz="1000" dirty="0">
                <a:hlinkClick r:id="rId4"/>
              </a:rPr>
              <a:t>https://learn.adafruit.com/neopixels-on-raspberry-pi/raspberry-pi-wiring</a:t>
            </a:r>
            <a:endParaRPr lang="de-DE" sz="1000" dirty="0"/>
          </a:p>
        </p:txBody>
      </p:sp>
    </p:spTree>
    <p:extLst>
      <p:ext uri="{BB962C8B-B14F-4D97-AF65-F5344CB8AC3E}">
        <p14:creationId xmlns:p14="http://schemas.microsoft.com/office/powerpoint/2010/main" val="2228291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7FAD36-E69D-40B4-B121-7BBAAD05016C}"/>
              </a:ext>
            </a:extLst>
          </p:cNvPr>
          <p:cNvSpPr>
            <a:spLocks noGrp="1"/>
          </p:cNvSpPr>
          <p:nvPr>
            <p:ph type="title"/>
          </p:nvPr>
        </p:nvSpPr>
        <p:spPr/>
        <p:txBody>
          <a:bodyPr/>
          <a:lstStyle/>
          <a:p>
            <a:r>
              <a:rPr lang="de-DE" dirty="0"/>
              <a:t>CPU </a:t>
            </a:r>
            <a:r>
              <a:rPr lang="de-DE" dirty="0" err="1"/>
              <a:t>Temp</a:t>
            </a:r>
            <a:r>
              <a:rPr lang="de-DE" dirty="0"/>
              <a:t> Monitor mit LED-Streifen</a:t>
            </a:r>
          </a:p>
        </p:txBody>
      </p:sp>
      <p:sp>
        <p:nvSpPr>
          <p:cNvPr id="3" name="Inhaltsplatzhalter 2">
            <a:extLst>
              <a:ext uri="{FF2B5EF4-FFF2-40B4-BE49-F238E27FC236}">
                <a16:creationId xmlns:a16="http://schemas.microsoft.com/office/drawing/2014/main" id="{188239BA-6969-4E94-8CC8-A1CD8E8E4172}"/>
              </a:ext>
            </a:extLst>
          </p:cNvPr>
          <p:cNvSpPr>
            <a:spLocks noGrp="1"/>
          </p:cNvSpPr>
          <p:nvPr>
            <p:ph idx="1"/>
          </p:nvPr>
        </p:nvSpPr>
        <p:spPr>
          <a:xfrm>
            <a:off x="677334" y="2066381"/>
            <a:ext cx="8596668" cy="657364"/>
          </a:xfrm>
        </p:spPr>
        <p:txBody>
          <a:bodyPr>
            <a:normAutofit/>
          </a:bodyPr>
          <a:lstStyle/>
          <a:p>
            <a:r>
              <a:rPr lang="de-DE" dirty="0"/>
              <a:t>Download Python „script.py“ </a:t>
            </a:r>
            <a:r>
              <a:rPr lang="de-DE" dirty="0" err="1"/>
              <a:t>from</a:t>
            </a:r>
            <a:r>
              <a:rPr lang="de-DE" dirty="0"/>
              <a:t> </a:t>
            </a:r>
            <a:r>
              <a:rPr lang="de-DE" dirty="0" err="1"/>
              <a:t>Github</a:t>
            </a:r>
            <a:r>
              <a:rPr lang="de-DE" dirty="0"/>
              <a:t>: </a:t>
            </a:r>
            <a:r>
              <a:rPr lang="de-DE" dirty="0">
                <a:hlinkClick r:id="rId2"/>
              </a:rPr>
              <a:t>https://github.com/bix2702/raspi</a:t>
            </a:r>
            <a:endParaRPr lang="de-DE" dirty="0"/>
          </a:p>
          <a:p>
            <a:endParaRPr lang="de-DE" dirty="0"/>
          </a:p>
          <a:p>
            <a:endParaRPr lang="de-DE" dirty="0"/>
          </a:p>
          <a:p>
            <a:pPr marL="0" indent="0">
              <a:buNone/>
            </a:pPr>
            <a:endParaRPr lang="de-DE" dirty="0"/>
          </a:p>
          <a:p>
            <a:pPr marL="0" indent="0">
              <a:buNone/>
            </a:pPr>
            <a:endParaRPr lang="de-DE" dirty="0"/>
          </a:p>
        </p:txBody>
      </p:sp>
      <p:sp>
        <p:nvSpPr>
          <p:cNvPr id="8" name="Foliennummernplatzhalter 7">
            <a:extLst>
              <a:ext uri="{FF2B5EF4-FFF2-40B4-BE49-F238E27FC236}">
                <a16:creationId xmlns:a16="http://schemas.microsoft.com/office/drawing/2014/main" id="{E5CC1FCA-5F8A-4CD6-A557-AB6407D812C2}"/>
              </a:ext>
            </a:extLst>
          </p:cNvPr>
          <p:cNvSpPr>
            <a:spLocks noGrp="1"/>
          </p:cNvSpPr>
          <p:nvPr>
            <p:ph type="sldNum" sz="quarter" idx="12"/>
          </p:nvPr>
        </p:nvSpPr>
        <p:spPr/>
        <p:txBody>
          <a:bodyPr/>
          <a:lstStyle/>
          <a:p>
            <a:fld id="{AFCF3B7A-9B21-4803-853B-B63C6DEA899E}" type="slidenum">
              <a:rPr lang="de-DE" smtClean="0"/>
              <a:t>27</a:t>
            </a:fld>
            <a:endParaRPr lang="de-DE"/>
          </a:p>
        </p:txBody>
      </p:sp>
      <p:pic>
        <p:nvPicPr>
          <p:cNvPr id="4" name="Grafik 3">
            <a:extLst>
              <a:ext uri="{FF2B5EF4-FFF2-40B4-BE49-F238E27FC236}">
                <a16:creationId xmlns:a16="http://schemas.microsoft.com/office/drawing/2014/main" id="{6A8DFB4E-3874-40DE-9ACE-4EC8D899F8C6}"/>
              </a:ext>
            </a:extLst>
          </p:cNvPr>
          <p:cNvPicPr>
            <a:picLocks noChangeAspect="1"/>
          </p:cNvPicPr>
          <p:nvPr/>
        </p:nvPicPr>
        <p:blipFill>
          <a:blip r:embed="rId3"/>
          <a:stretch>
            <a:fillRect/>
          </a:stretch>
        </p:blipFill>
        <p:spPr>
          <a:xfrm>
            <a:off x="1871763" y="2654638"/>
            <a:ext cx="4343400" cy="3105150"/>
          </a:xfrm>
          <a:prstGeom prst="rect">
            <a:avLst/>
          </a:prstGeom>
        </p:spPr>
      </p:pic>
    </p:spTree>
    <p:extLst>
      <p:ext uri="{BB962C8B-B14F-4D97-AF65-F5344CB8AC3E}">
        <p14:creationId xmlns:p14="http://schemas.microsoft.com/office/powerpoint/2010/main" val="2476064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DAAE9D-0195-47D2-98D7-58764AF0C015}"/>
              </a:ext>
            </a:extLst>
          </p:cNvPr>
          <p:cNvSpPr>
            <a:spLocks noGrp="1"/>
          </p:cNvSpPr>
          <p:nvPr>
            <p:ph type="title"/>
          </p:nvPr>
        </p:nvSpPr>
        <p:spPr/>
        <p:txBody>
          <a:bodyPr/>
          <a:lstStyle/>
          <a:p>
            <a:r>
              <a:rPr lang="de-DE" dirty="0"/>
              <a:t>CPU </a:t>
            </a:r>
            <a:r>
              <a:rPr lang="de-DE" dirty="0" err="1"/>
              <a:t>Temp</a:t>
            </a:r>
            <a:r>
              <a:rPr lang="de-DE" dirty="0"/>
              <a:t> Monitor mit LED-Streifen</a:t>
            </a:r>
          </a:p>
        </p:txBody>
      </p:sp>
      <p:sp>
        <p:nvSpPr>
          <p:cNvPr id="3" name="Inhaltsplatzhalter 2">
            <a:extLst>
              <a:ext uri="{FF2B5EF4-FFF2-40B4-BE49-F238E27FC236}">
                <a16:creationId xmlns:a16="http://schemas.microsoft.com/office/drawing/2014/main" id="{7F026990-12DB-4A42-9083-4CA908CFC17E}"/>
              </a:ext>
            </a:extLst>
          </p:cNvPr>
          <p:cNvSpPr>
            <a:spLocks noGrp="1"/>
          </p:cNvSpPr>
          <p:nvPr>
            <p:ph idx="1"/>
          </p:nvPr>
        </p:nvSpPr>
        <p:spPr/>
        <p:txBody>
          <a:bodyPr/>
          <a:lstStyle/>
          <a:p>
            <a:r>
              <a:rPr lang="de-DE" dirty="0"/>
              <a:t>Test:</a:t>
            </a:r>
          </a:p>
          <a:p>
            <a:pPr lvl="1"/>
            <a:r>
              <a:rPr lang="de-DE" dirty="0"/>
              <a:t>Start Python-</a:t>
            </a:r>
            <a:r>
              <a:rPr lang="de-DE" dirty="0" err="1"/>
              <a:t>Script</a:t>
            </a:r>
            <a:r>
              <a:rPr lang="de-DE" dirty="0"/>
              <a:t>: Run in Mu-Editor</a:t>
            </a:r>
          </a:p>
          <a:p>
            <a:pPr lvl="1"/>
            <a:r>
              <a:rPr lang="de-DE" dirty="0"/>
              <a:t>Open Terminal:</a:t>
            </a:r>
          </a:p>
          <a:p>
            <a:pPr lvl="2"/>
            <a:r>
              <a:rPr lang="de-DE" dirty="0" err="1"/>
              <a:t>Install</a:t>
            </a:r>
            <a:r>
              <a:rPr lang="de-DE" dirty="0"/>
              <a:t> </a:t>
            </a:r>
            <a:r>
              <a:rPr lang="de-DE" dirty="0" err="1"/>
              <a:t>Sysbench</a:t>
            </a:r>
            <a:r>
              <a:rPr lang="de-DE" dirty="0"/>
              <a:t>: </a:t>
            </a:r>
            <a:r>
              <a:rPr lang="de-DE" dirty="0" err="1">
                <a:solidFill>
                  <a:schemeClr val="bg1"/>
                </a:solidFill>
                <a:highlight>
                  <a:srgbClr val="000000"/>
                </a:highlight>
              </a:rPr>
              <a:t>sudo</a:t>
            </a:r>
            <a:r>
              <a:rPr lang="de-DE" dirty="0">
                <a:solidFill>
                  <a:schemeClr val="bg1"/>
                </a:solidFill>
                <a:highlight>
                  <a:srgbClr val="000000"/>
                </a:highlight>
              </a:rPr>
              <a:t> </a:t>
            </a:r>
            <a:r>
              <a:rPr lang="de-DE" dirty="0" err="1">
                <a:solidFill>
                  <a:schemeClr val="bg1"/>
                </a:solidFill>
                <a:highlight>
                  <a:srgbClr val="000000"/>
                </a:highlight>
              </a:rPr>
              <a:t>apt</a:t>
            </a:r>
            <a:r>
              <a:rPr lang="de-DE" dirty="0">
                <a:solidFill>
                  <a:schemeClr val="bg1"/>
                </a:solidFill>
                <a:highlight>
                  <a:srgbClr val="000000"/>
                </a:highlight>
              </a:rPr>
              <a:t> </a:t>
            </a:r>
            <a:r>
              <a:rPr lang="de-DE" dirty="0" err="1">
                <a:solidFill>
                  <a:schemeClr val="bg1"/>
                </a:solidFill>
                <a:highlight>
                  <a:srgbClr val="000000"/>
                </a:highlight>
              </a:rPr>
              <a:t>install</a:t>
            </a:r>
            <a:r>
              <a:rPr lang="de-DE" dirty="0">
                <a:solidFill>
                  <a:schemeClr val="bg1"/>
                </a:solidFill>
                <a:highlight>
                  <a:srgbClr val="000000"/>
                </a:highlight>
              </a:rPr>
              <a:t> </a:t>
            </a:r>
            <a:r>
              <a:rPr lang="de-DE" dirty="0" err="1">
                <a:solidFill>
                  <a:schemeClr val="bg1"/>
                </a:solidFill>
                <a:highlight>
                  <a:srgbClr val="000000"/>
                </a:highlight>
              </a:rPr>
              <a:t>sysbench</a:t>
            </a:r>
            <a:endParaRPr lang="de-DE" dirty="0">
              <a:solidFill>
                <a:schemeClr val="bg1"/>
              </a:solidFill>
              <a:highlight>
                <a:srgbClr val="000000"/>
              </a:highlight>
            </a:endParaRPr>
          </a:p>
          <a:p>
            <a:pPr lvl="2"/>
            <a:r>
              <a:rPr lang="de-DE" dirty="0"/>
              <a:t> </a:t>
            </a:r>
            <a:r>
              <a:rPr lang="en-US" dirty="0" err="1">
                <a:solidFill>
                  <a:schemeClr val="bg1"/>
                </a:solidFill>
                <a:highlight>
                  <a:srgbClr val="000000"/>
                </a:highlight>
                <a:latin typeface="Courier New" panose="02070309020205020404" pitchFamily="49" charset="0"/>
                <a:cs typeface="Courier New" panose="02070309020205020404" pitchFamily="49" charset="0"/>
              </a:rPr>
              <a:t>sysbench</a:t>
            </a:r>
            <a:r>
              <a:rPr lang="en-US" dirty="0">
                <a:solidFill>
                  <a:schemeClr val="bg1"/>
                </a:solidFill>
                <a:highlight>
                  <a:srgbClr val="000000"/>
                </a:highlight>
                <a:latin typeface="Courier New" panose="02070309020205020404" pitchFamily="49" charset="0"/>
                <a:cs typeface="Courier New" panose="02070309020205020404" pitchFamily="49" charset="0"/>
              </a:rPr>
              <a:t> --test=</a:t>
            </a:r>
            <a:r>
              <a:rPr lang="en-US" dirty="0" err="1">
                <a:solidFill>
                  <a:schemeClr val="bg1"/>
                </a:solidFill>
                <a:highlight>
                  <a:srgbClr val="000000"/>
                </a:highlight>
                <a:latin typeface="Courier New" panose="02070309020205020404" pitchFamily="49" charset="0"/>
                <a:cs typeface="Courier New" panose="02070309020205020404" pitchFamily="49" charset="0"/>
              </a:rPr>
              <a:t>cpu</a:t>
            </a:r>
            <a:r>
              <a:rPr lang="en-US" dirty="0">
                <a:solidFill>
                  <a:schemeClr val="bg1"/>
                </a:solidFill>
                <a:highlight>
                  <a:srgbClr val="000000"/>
                </a:highlight>
                <a:latin typeface="Courier New" panose="02070309020205020404" pitchFamily="49" charset="0"/>
                <a:cs typeface="Courier New" panose="02070309020205020404" pitchFamily="49" charset="0"/>
              </a:rPr>
              <a:t> --</a:t>
            </a:r>
            <a:r>
              <a:rPr lang="en-US" dirty="0" err="1">
                <a:solidFill>
                  <a:schemeClr val="bg1"/>
                </a:solidFill>
                <a:highlight>
                  <a:srgbClr val="000000"/>
                </a:highlight>
                <a:latin typeface="Courier New" panose="02070309020205020404" pitchFamily="49" charset="0"/>
                <a:cs typeface="Courier New" panose="02070309020205020404" pitchFamily="49" charset="0"/>
              </a:rPr>
              <a:t>cpu</a:t>
            </a:r>
            <a:r>
              <a:rPr lang="en-US" dirty="0">
                <a:solidFill>
                  <a:schemeClr val="bg1"/>
                </a:solidFill>
                <a:highlight>
                  <a:srgbClr val="000000"/>
                </a:highlight>
                <a:latin typeface="Courier New" panose="02070309020205020404" pitchFamily="49" charset="0"/>
                <a:cs typeface="Courier New" panose="02070309020205020404" pitchFamily="49" charset="0"/>
              </a:rPr>
              <a:t>-max-prime=20000 run</a:t>
            </a:r>
            <a:endParaRPr lang="de-DE" dirty="0">
              <a:solidFill>
                <a:schemeClr val="bg1"/>
              </a:solidFill>
              <a:highlight>
                <a:srgbClr val="000000"/>
              </a:highlight>
              <a:latin typeface="Courier New" panose="02070309020205020404" pitchFamily="49" charset="0"/>
              <a:cs typeface="Courier New" panose="02070309020205020404" pitchFamily="49" charset="0"/>
            </a:endParaRPr>
          </a:p>
          <a:p>
            <a:endParaRPr lang="de-DE" dirty="0"/>
          </a:p>
          <a:p>
            <a:endParaRPr lang="de-DE" dirty="0"/>
          </a:p>
        </p:txBody>
      </p:sp>
      <p:sp>
        <p:nvSpPr>
          <p:cNvPr id="5" name="Foliennummernplatzhalter 4">
            <a:extLst>
              <a:ext uri="{FF2B5EF4-FFF2-40B4-BE49-F238E27FC236}">
                <a16:creationId xmlns:a16="http://schemas.microsoft.com/office/drawing/2014/main" id="{05459E75-B4EA-4B87-8057-775A0F126999}"/>
              </a:ext>
            </a:extLst>
          </p:cNvPr>
          <p:cNvSpPr>
            <a:spLocks noGrp="1"/>
          </p:cNvSpPr>
          <p:nvPr>
            <p:ph type="sldNum" sz="quarter" idx="12"/>
          </p:nvPr>
        </p:nvSpPr>
        <p:spPr/>
        <p:txBody>
          <a:bodyPr/>
          <a:lstStyle/>
          <a:p>
            <a:fld id="{AFCF3B7A-9B21-4803-853B-B63C6DEA899E}" type="slidenum">
              <a:rPr lang="de-DE" smtClean="0"/>
              <a:t>28</a:t>
            </a:fld>
            <a:endParaRPr lang="de-DE"/>
          </a:p>
        </p:txBody>
      </p:sp>
    </p:spTree>
    <p:extLst>
      <p:ext uri="{BB962C8B-B14F-4D97-AF65-F5344CB8AC3E}">
        <p14:creationId xmlns:p14="http://schemas.microsoft.com/office/powerpoint/2010/main" val="4143985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4E2E46-36C1-4994-8B46-FA802367F2F5}"/>
              </a:ext>
            </a:extLst>
          </p:cNvPr>
          <p:cNvSpPr>
            <a:spLocks noGrp="1"/>
          </p:cNvSpPr>
          <p:nvPr>
            <p:ph type="title"/>
          </p:nvPr>
        </p:nvSpPr>
        <p:spPr/>
        <p:txBody>
          <a:bodyPr/>
          <a:lstStyle/>
          <a:p>
            <a:r>
              <a:rPr lang="de-DE" dirty="0" err="1"/>
              <a:t>Node</a:t>
            </a:r>
            <a:r>
              <a:rPr lang="de-DE" dirty="0"/>
              <a:t>-RED</a:t>
            </a:r>
          </a:p>
        </p:txBody>
      </p:sp>
      <p:sp>
        <p:nvSpPr>
          <p:cNvPr id="3" name="Inhaltsplatzhalter 2">
            <a:extLst>
              <a:ext uri="{FF2B5EF4-FFF2-40B4-BE49-F238E27FC236}">
                <a16:creationId xmlns:a16="http://schemas.microsoft.com/office/drawing/2014/main" id="{BC8C3191-6C6D-4F40-BC4D-443239D0C216}"/>
              </a:ext>
            </a:extLst>
          </p:cNvPr>
          <p:cNvSpPr>
            <a:spLocks noGrp="1"/>
          </p:cNvSpPr>
          <p:nvPr>
            <p:ph idx="1"/>
          </p:nvPr>
        </p:nvSpPr>
        <p:spPr>
          <a:xfrm>
            <a:off x="677334" y="2160589"/>
            <a:ext cx="8596668" cy="4264274"/>
          </a:xfrm>
        </p:spPr>
        <p:txBody>
          <a:bodyPr>
            <a:normAutofit fontScale="92500" lnSpcReduction="10000"/>
          </a:bodyPr>
          <a:lstStyle/>
          <a:p>
            <a:r>
              <a:rPr lang="de-DE" sz="1700" dirty="0"/>
              <a:t>Browser-basiertes grafisches Programmiertool zur Verdrahtung von Hardware, APIs und Online Services</a:t>
            </a:r>
          </a:p>
          <a:p>
            <a:r>
              <a:rPr lang="de-DE" sz="1700" dirty="0"/>
              <a:t>Basiert auf </a:t>
            </a:r>
            <a:r>
              <a:rPr lang="de-DE" sz="1700" dirty="0">
                <a:hlinkClick r:id="rId2"/>
              </a:rPr>
              <a:t>node.js</a:t>
            </a:r>
            <a:r>
              <a:rPr lang="de-DE" sz="1700" dirty="0"/>
              <a:t> (Language: </a:t>
            </a:r>
            <a:r>
              <a:rPr lang="de-DE" sz="1700" dirty="0" err="1"/>
              <a:t>Javascipt</a:t>
            </a:r>
            <a:r>
              <a:rPr lang="de-DE" sz="1700" dirty="0"/>
              <a:t>)</a:t>
            </a:r>
          </a:p>
          <a:p>
            <a:r>
              <a:rPr lang="de-DE" sz="1700" dirty="0"/>
              <a:t>Installation: </a:t>
            </a:r>
            <a:r>
              <a:rPr lang="de-DE" sz="1700" dirty="0">
                <a:hlinkClick r:id="rId3"/>
              </a:rPr>
              <a:t>https://nodered.org/docs/getting-started/raspberrypi</a:t>
            </a:r>
            <a:endParaRPr lang="de-DE" sz="1700" dirty="0"/>
          </a:p>
          <a:p>
            <a:r>
              <a:rPr lang="de-DE" sz="1700" dirty="0"/>
              <a:t>Programmierung von „</a:t>
            </a:r>
            <a:r>
              <a:rPr lang="de-DE" sz="1700" dirty="0" err="1"/>
              <a:t>Flows</a:t>
            </a:r>
            <a:r>
              <a:rPr lang="de-DE" sz="1700" dirty="0"/>
              <a:t>“ unter Verwendung von „Nodes“</a:t>
            </a:r>
          </a:p>
          <a:p>
            <a:endParaRPr lang="de-DE" dirty="0"/>
          </a:p>
          <a:p>
            <a:endParaRPr lang="de-DE" dirty="0"/>
          </a:p>
          <a:p>
            <a:endParaRPr lang="de-DE" dirty="0"/>
          </a:p>
          <a:p>
            <a:endParaRPr lang="de-DE" dirty="0"/>
          </a:p>
          <a:p>
            <a:endParaRPr lang="de-DE" dirty="0"/>
          </a:p>
          <a:p>
            <a:endParaRPr lang="de-DE" dirty="0"/>
          </a:p>
          <a:p>
            <a:pPr marL="0" indent="0" algn="ctr">
              <a:buNone/>
            </a:pPr>
            <a:r>
              <a:rPr lang="de-DE" sz="1400" dirty="0">
                <a:hlinkClick r:id="rId4"/>
              </a:rPr>
              <a:t>https://nodered.org/</a:t>
            </a:r>
            <a:endParaRPr lang="de-DE" sz="1400" dirty="0"/>
          </a:p>
          <a:p>
            <a:endParaRPr lang="de-DE" dirty="0"/>
          </a:p>
        </p:txBody>
      </p:sp>
      <p:pic>
        <p:nvPicPr>
          <p:cNvPr id="1028" name="Picture 4" descr="https://nodered.org/images/nr-image-1.png">
            <a:extLst>
              <a:ext uri="{FF2B5EF4-FFF2-40B4-BE49-F238E27FC236}">
                <a16:creationId xmlns:a16="http://schemas.microsoft.com/office/drawing/2014/main" id="{C4CC0AEC-872C-4364-A192-5754B917AD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6598" y="3797300"/>
            <a:ext cx="3898941" cy="2190416"/>
          </a:xfrm>
          <a:prstGeom prst="rect">
            <a:avLst/>
          </a:prstGeom>
          <a:noFill/>
          <a:extLst>
            <a:ext uri="{909E8E84-426E-40DD-AFC4-6F175D3DCCD1}">
              <a14:hiddenFill xmlns:a14="http://schemas.microsoft.com/office/drawing/2010/main">
                <a:solidFill>
                  <a:srgbClr val="FFFFFF"/>
                </a:solidFill>
              </a14:hiddenFill>
            </a:ext>
          </a:extLst>
        </p:spPr>
      </p:pic>
      <p:sp>
        <p:nvSpPr>
          <p:cNvPr id="4" name="Foliennummernplatzhalter 3">
            <a:extLst>
              <a:ext uri="{FF2B5EF4-FFF2-40B4-BE49-F238E27FC236}">
                <a16:creationId xmlns:a16="http://schemas.microsoft.com/office/drawing/2014/main" id="{A7453C49-CAC9-463F-93EC-100BBCA22674}"/>
              </a:ext>
            </a:extLst>
          </p:cNvPr>
          <p:cNvSpPr>
            <a:spLocks noGrp="1"/>
          </p:cNvSpPr>
          <p:nvPr>
            <p:ph type="sldNum" sz="quarter" idx="12"/>
          </p:nvPr>
        </p:nvSpPr>
        <p:spPr/>
        <p:txBody>
          <a:bodyPr/>
          <a:lstStyle/>
          <a:p>
            <a:fld id="{AFCF3B7A-9B21-4803-853B-B63C6DEA899E}" type="slidenum">
              <a:rPr lang="de-DE" smtClean="0"/>
              <a:t>29</a:t>
            </a:fld>
            <a:endParaRPr lang="de-DE"/>
          </a:p>
        </p:txBody>
      </p:sp>
    </p:spTree>
    <p:extLst>
      <p:ext uri="{BB962C8B-B14F-4D97-AF65-F5344CB8AC3E}">
        <p14:creationId xmlns:p14="http://schemas.microsoft.com/office/powerpoint/2010/main" val="2928730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F42A2E6-A04C-430F-9949-F4374A8FF3D2}"/>
              </a:ext>
            </a:extLst>
          </p:cNvPr>
          <p:cNvSpPr>
            <a:spLocks noGrp="1"/>
          </p:cNvSpPr>
          <p:nvPr>
            <p:ph type="title"/>
          </p:nvPr>
        </p:nvSpPr>
        <p:spPr/>
        <p:txBody>
          <a:bodyPr/>
          <a:lstStyle/>
          <a:p>
            <a:r>
              <a:rPr lang="de-DE" dirty="0"/>
              <a:t>Grundlagen</a:t>
            </a:r>
          </a:p>
        </p:txBody>
      </p:sp>
      <p:sp>
        <p:nvSpPr>
          <p:cNvPr id="5" name="Textplatzhalter 4">
            <a:extLst>
              <a:ext uri="{FF2B5EF4-FFF2-40B4-BE49-F238E27FC236}">
                <a16:creationId xmlns:a16="http://schemas.microsoft.com/office/drawing/2014/main" id="{F2B21177-6C1B-4A48-BB3E-CC1CF45C19D1}"/>
              </a:ext>
            </a:extLst>
          </p:cNvPr>
          <p:cNvSpPr>
            <a:spLocks noGrp="1"/>
          </p:cNvSpPr>
          <p:nvPr>
            <p:ph type="body" idx="1"/>
          </p:nvPr>
        </p:nvSpPr>
        <p:spPr/>
        <p:txBody>
          <a:bodyPr/>
          <a:lstStyle/>
          <a:p>
            <a:endParaRPr lang="de-DE"/>
          </a:p>
        </p:txBody>
      </p:sp>
      <p:sp>
        <p:nvSpPr>
          <p:cNvPr id="6" name="Foliennummernplatzhalter 5">
            <a:extLst>
              <a:ext uri="{FF2B5EF4-FFF2-40B4-BE49-F238E27FC236}">
                <a16:creationId xmlns:a16="http://schemas.microsoft.com/office/drawing/2014/main" id="{01409FEB-23DE-46E7-881D-FF8537E08D3A}"/>
              </a:ext>
            </a:extLst>
          </p:cNvPr>
          <p:cNvSpPr>
            <a:spLocks noGrp="1"/>
          </p:cNvSpPr>
          <p:nvPr>
            <p:ph type="sldNum" sz="quarter" idx="12"/>
          </p:nvPr>
        </p:nvSpPr>
        <p:spPr/>
        <p:txBody>
          <a:bodyPr/>
          <a:lstStyle/>
          <a:p>
            <a:fld id="{AFCF3B7A-9B21-4803-853B-B63C6DEA899E}" type="slidenum">
              <a:rPr lang="de-DE" smtClean="0"/>
              <a:t>3</a:t>
            </a:fld>
            <a:endParaRPr lang="de-DE"/>
          </a:p>
        </p:txBody>
      </p:sp>
    </p:spTree>
    <p:extLst>
      <p:ext uri="{BB962C8B-B14F-4D97-AF65-F5344CB8AC3E}">
        <p14:creationId xmlns:p14="http://schemas.microsoft.com/office/powerpoint/2010/main" val="2603771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4E2E46-36C1-4994-8B46-FA802367F2F5}"/>
              </a:ext>
            </a:extLst>
          </p:cNvPr>
          <p:cNvSpPr>
            <a:spLocks noGrp="1"/>
          </p:cNvSpPr>
          <p:nvPr>
            <p:ph type="title"/>
          </p:nvPr>
        </p:nvSpPr>
        <p:spPr/>
        <p:txBody>
          <a:bodyPr/>
          <a:lstStyle/>
          <a:p>
            <a:r>
              <a:rPr lang="de-DE" dirty="0" err="1"/>
              <a:t>Node</a:t>
            </a:r>
            <a:r>
              <a:rPr lang="de-DE" dirty="0"/>
              <a:t>-RED</a:t>
            </a:r>
          </a:p>
        </p:txBody>
      </p:sp>
      <p:sp>
        <p:nvSpPr>
          <p:cNvPr id="3" name="Inhaltsplatzhalter 2">
            <a:extLst>
              <a:ext uri="{FF2B5EF4-FFF2-40B4-BE49-F238E27FC236}">
                <a16:creationId xmlns:a16="http://schemas.microsoft.com/office/drawing/2014/main" id="{BC8C3191-6C6D-4F40-BC4D-443239D0C216}"/>
              </a:ext>
            </a:extLst>
          </p:cNvPr>
          <p:cNvSpPr>
            <a:spLocks noGrp="1"/>
          </p:cNvSpPr>
          <p:nvPr>
            <p:ph idx="1"/>
          </p:nvPr>
        </p:nvSpPr>
        <p:spPr>
          <a:xfrm>
            <a:off x="677334" y="2160589"/>
            <a:ext cx="8596668" cy="4264274"/>
          </a:xfrm>
        </p:spPr>
        <p:txBody>
          <a:bodyPr>
            <a:normAutofit lnSpcReduction="10000"/>
          </a:bodyPr>
          <a:lstStyle/>
          <a:p>
            <a:r>
              <a:rPr lang="de-DE" sz="1600" dirty="0"/>
              <a:t>Ist in den </a:t>
            </a:r>
            <a:r>
              <a:rPr lang="de-DE" sz="1600" dirty="0" err="1"/>
              <a:t>Repositories</a:t>
            </a:r>
            <a:r>
              <a:rPr lang="de-DE" sz="1600" dirty="0"/>
              <a:t> von Raspbian als „Empfohlene Software“ enthalten.</a:t>
            </a:r>
          </a:p>
          <a:p>
            <a:r>
              <a:rPr lang="de-DE" sz="1600" dirty="0"/>
              <a:t>Installation über Paketmanager:</a:t>
            </a:r>
          </a:p>
          <a:p>
            <a:pPr lvl="1"/>
            <a:r>
              <a:rPr lang="de-DE" sz="1400" dirty="0" err="1"/>
              <a:t>Noed</a:t>
            </a:r>
            <a:r>
              <a:rPr lang="de-DE" sz="1400" dirty="0"/>
              <a:t>-RED: </a:t>
            </a:r>
            <a:r>
              <a:rPr lang="de-DE" sz="1400" dirty="0" err="1">
                <a:solidFill>
                  <a:schemeClr val="bg1"/>
                </a:solidFill>
                <a:highlight>
                  <a:srgbClr val="000000"/>
                </a:highlight>
                <a:latin typeface="Courier New" panose="02070309020205020404" pitchFamily="49" charset="0"/>
                <a:cs typeface="Courier New" panose="02070309020205020404" pitchFamily="49" charset="0"/>
              </a:rPr>
              <a:t>sudo</a:t>
            </a:r>
            <a:r>
              <a:rPr lang="de-DE" sz="1400" dirty="0">
                <a:solidFill>
                  <a:schemeClr val="bg1"/>
                </a:solidFill>
                <a:highlight>
                  <a:srgbClr val="000000"/>
                </a:highlight>
                <a:latin typeface="Courier New" panose="02070309020205020404" pitchFamily="49" charset="0"/>
                <a:cs typeface="Courier New" panose="02070309020205020404" pitchFamily="49" charset="0"/>
              </a:rPr>
              <a:t> </a:t>
            </a:r>
            <a:r>
              <a:rPr lang="de-DE" sz="1400" dirty="0" err="1">
                <a:solidFill>
                  <a:schemeClr val="bg1"/>
                </a:solidFill>
                <a:highlight>
                  <a:srgbClr val="000000"/>
                </a:highlight>
                <a:latin typeface="Courier New" panose="02070309020205020404" pitchFamily="49" charset="0"/>
                <a:cs typeface="Courier New" panose="02070309020205020404" pitchFamily="49" charset="0"/>
              </a:rPr>
              <a:t>apt</a:t>
            </a:r>
            <a:r>
              <a:rPr lang="de-DE" sz="1400" dirty="0">
                <a:solidFill>
                  <a:schemeClr val="bg1"/>
                </a:solidFill>
                <a:highlight>
                  <a:srgbClr val="000000"/>
                </a:highlight>
                <a:latin typeface="Courier New" panose="02070309020205020404" pitchFamily="49" charset="0"/>
                <a:cs typeface="Courier New" panose="02070309020205020404" pitchFamily="49" charset="0"/>
              </a:rPr>
              <a:t> </a:t>
            </a:r>
            <a:r>
              <a:rPr lang="de-DE" sz="1400" dirty="0" err="1">
                <a:solidFill>
                  <a:schemeClr val="bg1"/>
                </a:solidFill>
                <a:highlight>
                  <a:srgbClr val="000000"/>
                </a:highlight>
                <a:latin typeface="Courier New" panose="02070309020205020404" pitchFamily="49" charset="0"/>
                <a:cs typeface="Courier New" panose="02070309020205020404" pitchFamily="49" charset="0"/>
              </a:rPr>
              <a:t>install</a:t>
            </a:r>
            <a:r>
              <a:rPr lang="de-DE" sz="1400" dirty="0">
                <a:solidFill>
                  <a:schemeClr val="bg1"/>
                </a:solidFill>
                <a:highlight>
                  <a:srgbClr val="000000"/>
                </a:highlight>
                <a:latin typeface="Courier New" panose="02070309020205020404" pitchFamily="49" charset="0"/>
                <a:cs typeface="Courier New" panose="02070309020205020404" pitchFamily="49" charset="0"/>
              </a:rPr>
              <a:t> </a:t>
            </a:r>
            <a:r>
              <a:rPr lang="de-DE" sz="1400" dirty="0" err="1">
                <a:solidFill>
                  <a:schemeClr val="bg1"/>
                </a:solidFill>
                <a:highlight>
                  <a:srgbClr val="000000"/>
                </a:highlight>
                <a:latin typeface="Courier New" panose="02070309020205020404" pitchFamily="49" charset="0"/>
                <a:cs typeface="Courier New" panose="02070309020205020404" pitchFamily="49" charset="0"/>
              </a:rPr>
              <a:t>nodered</a:t>
            </a:r>
            <a:endParaRPr lang="de-DE" sz="1400" dirty="0">
              <a:solidFill>
                <a:schemeClr val="bg1"/>
              </a:solidFill>
              <a:highlight>
                <a:srgbClr val="000000"/>
              </a:highlight>
              <a:latin typeface="Courier New" panose="02070309020205020404" pitchFamily="49" charset="0"/>
              <a:cs typeface="Courier New" panose="02070309020205020404" pitchFamily="49" charset="0"/>
            </a:endParaRPr>
          </a:p>
          <a:p>
            <a:pPr lvl="1"/>
            <a:r>
              <a:rPr lang="de-DE" sz="1400" dirty="0"/>
              <a:t>Paketmanager für </a:t>
            </a:r>
            <a:r>
              <a:rPr lang="de-DE" sz="1400" dirty="0" err="1">
                <a:solidFill>
                  <a:schemeClr val="tx1"/>
                </a:solidFill>
              </a:rPr>
              <a:t>Node</a:t>
            </a:r>
            <a:r>
              <a:rPr lang="de-DE" sz="1400" dirty="0">
                <a:solidFill>
                  <a:schemeClr val="tx1"/>
                </a:solidFill>
              </a:rPr>
              <a:t>-RED: </a:t>
            </a:r>
            <a:r>
              <a:rPr lang="de-DE" sz="1400" dirty="0" err="1">
                <a:solidFill>
                  <a:schemeClr val="bg1"/>
                </a:solidFill>
                <a:highlight>
                  <a:srgbClr val="000000"/>
                </a:highlight>
                <a:latin typeface="Courier New" panose="02070309020205020404" pitchFamily="49" charset="0"/>
                <a:cs typeface="Courier New" panose="02070309020205020404" pitchFamily="49" charset="0"/>
              </a:rPr>
              <a:t>sudo</a:t>
            </a:r>
            <a:r>
              <a:rPr lang="de-DE" sz="1400" dirty="0">
                <a:solidFill>
                  <a:schemeClr val="bg1"/>
                </a:solidFill>
                <a:highlight>
                  <a:srgbClr val="000000"/>
                </a:highlight>
                <a:latin typeface="Courier New" panose="02070309020205020404" pitchFamily="49" charset="0"/>
                <a:cs typeface="Courier New" panose="02070309020205020404" pitchFamily="49" charset="0"/>
              </a:rPr>
              <a:t> </a:t>
            </a:r>
            <a:r>
              <a:rPr lang="de-DE" sz="1400" dirty="0" err="1">
                <a:solidFill>
                  <a:schemeClr val="bg1"/>
                </a:solidFill>
                <a:highlight>
                  <a:srgbClr val="000000"/>
                </a:highlight>
                <a:latin typeface="Courier New" panose="02070309020205020404" pitchFamily="49" charset="0"/>
                <a:cs typeface="Courier New" panose="02070309020205020404" pitchFamily="49" charset="0"/>
              </a:rPr>
              <a:t>apt</a:t>
            </a:r>
            <a:r>
              <a:rPr lang="de-DE" sz="1400" dirty="0">
                <a:solidFill>
                  <a:schemeClr val="bg1"/>
                </a:solidFill>
                <a:highlight>
                  <a:srgbClr val="000000"/>
                </a:highlight>
                <a:latin typeface="Courier New" panose="02070309020205020404" pitchFamily="49" charset="0"/>
                <a:cs typeface="Courier New" panose="02070309020205020404" pitchFamily="49" charset="0"/>
              </a:rPr>
              <a:t> </a:t>
            </a:r>
            <a:r>
              <a:rPr lang="de-DE" sz="1400" dirty="0" err="1">
                <a:solidFill>
                  <a:schemeClr val="bg1"/>
                </a:solidFill>
                <a:highlight>
                  <a:srgbClr val="000000"/>
                </a:highlight>
                <a:latin typeface="Courier New" panose="02070309020205020404" pitchFamily="49" charset="0"/>
                <a:cs typeface="Courier New" panose="02070309020205020404" pitchFamily="49" charset="0"/>
              </a:rPr>
              <a:t>install</a:t>
            </a:r>
            <a:r>
              <a:rPr lang="de-DE" sz="1400" dirty="0">
                <a:solidFill>
                  <a:schemeClr val="bg1"/>
                </a:solidFill>
                <a:highlight>
                  <a:srgbClr val="000000"/>
                </a:highlight>
                <a:latin typeface="Courier New" panose="02070309020205020404" pitchFamily="49" charset="0"/>
                <a:cs typeface="Courier New" panose="02070309020205020404" pitchFamily="49" charset="0"/>
              </a:rPr>
              <a:t> </a:t>
            </a:r>
            <a:r>
              <a:rPr lang="de-DE" sz="1400" dirty="0" err="1">
                <a:solidFill>
                  <a:schemeClr val="bg1"/>
                </a:solidFill>
                <a:highlight>
                  <a:srgbClr val="000000"/>
                </a:highlight>
                <a:latin typeface="Courier New" panose="02070309020205020404" pitchFamily="49" charset="0"/>
                <a:cs typeface="Courier New" panose="02070309020205020404" pitchFamily="49" charset="0"/>
              </a:rPr>
              <a:t>npm</a:t>
            </a:r>
            <a:endParaRPr lang="de-DE" sz="1400" dirty="0">
              <a:solidFill>
                <a:schemeClr val="bg1"/>
              </a:solidFill>
              <a:highlight>
                <a:srgbClr val="000000"/>
              </a:highlight>
              <a:latin typeface="Courier New" panose="02070309020205020404" pitchFamily="49" charset="0"/>
              <a:cs typeface="Courier New" panose="02070309020205020404" pitchFamily="49" charset="0"/>
            </a:endParaRPr>
          </a:p>
          <a:p>
            <a:r>
              <a:rPr lang="de-DE" sz="1600" dirty="0"/>
              <a:t>Installation über </a:t>
            </a:r>
            <a:r>
              <a:rPr lang="de-DE" sz="1600" dirty="0" err="1"/>
              <a:t>Script</a:t>
            </a:r>
            <a:r>
              <a:rPr lang="de-DE" sz="1600" dirty="0"/>
              <a:t> (empfohlen):</a:t>
            </a:r>
          </a:p>
          <a:p>
            <a:pPr lvl="1"/>
            <a:r>
              <a:rPr lang="en-US" sz="1400" dirty="0">
                <a:solidFill>
                  <a:schemeClr val="bg1"/>
                </a:solidFill>
                <a:highlight>
                  <a:srgbClr val="000000"/>
                </a:highlight>
                <a:latin typeface="Courier New" panose="02070309020205020404" pitchFamily="49" charset="0"/>
                <a:cs typeface="Courier New" panose="02070309020205020404" pitchFamily="49" charset="0"/>
              </a:rPr>
              <a:t>bash &lt;(curl -</a:t>
            </a:r>
            <a:r>
              <a:rPr lang="en-US" sz="1400" dirty="0" err="1">
                <a:solidFill>
                  <a:schemeClr val="bg1"/>
                </a:solidFill>
                <a:highlight>
                  <a:srgbClr val="000000"/>
                </a:highlight>
                <a:latin typeface="Courier New" panose="02070309020205020404" pitchFamily="49" charset="0"/>
                <a:cs typeface="Courier New" panose="02070309020205020404" pitchFamily="49" charset="0"/>
              </a:rPr>
              <a:t>sL</a:t>
            </a:r>
            <a:r>
              <a:rPr lang="en-US" sz="1400" dirty="0">
                <a:solidFill>
                  <a:schemeClr val="bg1"/>
                </a:solidFill>
                <a:highlight>
                  <a:srgbClr val="000000"/>
                </a:highlight>
                <a:latin typeface="Courier New" panose="02070309020205020404" pitchFamily="49" charset="0"/>
                <a:cs typeface="Courier New" panose="02070309020205020404" pitchFamily="49" charset="0"/>
              </a:rPr>
              <a:t> https://raw.githubusercontent.com/node-red/linux-installers/master/deb/update-nodejs-and-nodered)</a:t>
            </a:r>
            <a:endParaRPr lang="de-DE" sz="1400" dirty="0">
              <a:solidFill>
                <a:schemeClr val="bg1"/>
              </a:solidFill>
              <a:highlight>
                <a:srgbClr val="000000"/>
              </a:highlight>
              <a:latin typeface="Courier New" panose="02070309020205020404" pitchFamily="49" charset="0"/>
              <a:cs typeface="Courier New" panose="02070309020205020404" pitchFamily="49" charset="0"/>
            </a:endParaRPr>
          </a:p>
          <a:p>
            <a:r>
              <a:rPr lang="de-DE" sz="1600" dirty="0"/>
              <a:t>Als Service starten: </a:t>
            </a:r>
            <a:r>
              <a:rPr lang="en-US" sz="1600" dirty="0" err="1">
                <a:solidFill>
                  <a:schemeClr val="bg1"/>
                </a:solidFill>
                <a:highlight>
                  <a:srgbClr val="000000"/>
                </a:highlight>
                <a:latin typeface="Courier New" panose="02070309020205020404" pitchFamily="49" charset="0"/>
                <a:cs typeface="Courier New" panose="02070309020205020404" pitchFamily="49" charset="0"/>
              </a:rPr>
              <a:t>sudo</a:t>
            </a:r>
            <a:r>
              <a:rPr lang="en-US" sz="1600" dirty="0">
                <a:solidFill>
                  <a:schemeClr val="bg1"/>
                </a:solidFill>
                <a:highlight>
                  <a:srgbClr val="000000"/>
                </a:highlight>
                <a:latin typeface="Courier New" panose="02070309020205020404" pitchFamily="49" charset="0"/>
                <a:cs typeface="Courier New" panose="02070309020205020404" pitchFamily="49" charset="0"/>
              </a:rPr>
              <a:t> </a:t>
            </a:r>
            <a:r>
              <a:rPr lang="en-US" sz="1600" dirty="0" err="1">
                <a:solidFill>
                  <a:schemeClr val="bg1"/>
                </a:solidFill>
                <a:highlight>
                  <a:srgbClr val="000000"/>
                </a:highlight>
                <a:latin typeface="Courier New" panose="02070309020205020404" pitchFamily="49" charset="0"/>
                <a:cs typeface="Courier New" panose="02070309020205020404" pitchFamily="49" charset="0"/>
              </a:rPr>
              <a:t>systemctl</a:t>
            </a:r>
            <a:r>
              <a:rPr lang="en-US" sz="1600" dirty="0">
                <a:solidFill>
                  <a:schemeClr val="bg1"/>
                </a:solidFill>
                <a:highlight>
                  <a:srgbClr val="000000"/>
                </a:highlight>
                <a:latin typeface="Courier New" panose="02070309020205020404" pitchFamily="49" charset="0"/>
                <a:cs typeface="Courier New" panose="02070309020205020404" pitchFamily="49" charset="0"/>
              </a:rPr>
              <a:t> enable </a:t>
            </a:r>
            <a:r>
              <a:rPr lang="en-US" sz="1600" dirty="0" err="1">
                <a:solidFill>
                  <a:schemeClr val="bg1"/>
                </a:solidFill>
                <a:highlight>
                  <a:srgbClr val="000000"/>
                </a:highlight>
                <a:latin typeface="Courier New" panose="02070309020205020404" pitchFamily="49" charset="0"/>
                <a:cs typeface="Courier New" panose="02070309020205020404" pitchFamily="49" charset="0"/>
              </a:rPr>
              <a:t>nodered.service</a:t>
            </a:r>
            <a:endParaRPr lang="en-US" sz="1600" dirty="0">
              <a:solidFill>
                <a:schemeClr val="bg1"/>
              </a:solidFill>
              <a:highlight>
                <a:srgbClr val="000000"/>
              </a:highlight>
              <a:latin typeface="Courier New" panose="02070309020205020404" pitchFamily="49" charset="0"/>
              <a:cs typeface="Courier New" panose="02070309020205020404" pitchFamily="49" charset="0"/>
            </a:endParaRPr>
          </a:p>
          <a:p>
            <a:r>
              <a:rPr lang="de-DE" sz="1600" dirty="0"/>
              <a:t>Service </a:t>
            </a:r>
            <a:r>
              <a:rPr lang="de-DE" sz="1600" dirty="0" err="1"/>
              <a:t>commands</a:t>
            </a:r>
            <a:r>
              <a:rPr lang="de-DE" sz="1600" dirty="0"/>
              <a:t>:</a:t>
            </a:r>
          </a:p>
          <a:p>
            <a:pPr lvl="1"/>
            <a:r>
              <a:rPr lang="de-DE" sz="1400" dirty="0"/>
              <a:t>Service starten: </a:t>
            </a:r>
            <a:r>
              <a:rPr lang="de-DE" sz="1400" dirty="0" err="1">
                <a:solidFill>
                  <a:schemeClr val="bg1"/>
                </a:solidFill>
                <a:highlight>
                  <a:srgbClr val="000000"/>
                </a:highlight>
                <a:latin typeface="Courier New" panose="02070309020205020404" pitchFamily="49" charset="0"/>
                <a:cs typeface="Courier New" panose="02070309020205020404" pitchFamily="49" charset="0"/>
              </a:rPr>
              <a:t>node</a:t>
            </a:r>
            <a:r>
              <a:rPr lang="de-DE" sz="1400" dirty="0">
                <a:solidFill>
                  <a:schemeClr val="bg1"/>
                </a:solidFill>
                <a:highlight>
                  <a:srgbClr val="000000"/>
                </a:highlight>
                <a:latin typeface="Courier New" panose="02070309020205020404" pitchFamily="49" charset="0"/>
                <a:cs typeface="Courier New" panose="02070309020205020404" pitchFamily="49" charset="0"/>
              </a:rPr>
              <a:t>-</a:t>
            </a:r>
            <a:r>
              <a:rPr lang="de-DE" sz="1400" dirty="0" err="1">
                <a:solidFill>
                  <a:schemeClr val="bg1"/>
                </a:solidFill>
                <a:highlight>
                  <a:srgbClr val="000000"/>
                </a:highlight>
                <a:latin typeface="Courier New" panose="02070309020205020404" pitchFamily="49" charset="0"/>
                <a:cs typeface="Courier New" panose="02070309020205020404" pitchFamily="49" charset="0"/>
              </a:rPr>
              <a:t>red</a:t>
            </a:r>
            <a:r>
              <a:rPr lang="de-DE" sz="1400" dirty="0">
                <a:solidFill>
                  <a:schemeClr val="bg1"/>
                </a:solidFill>
                <a:highlight>
                  <a:srgbClr val="000000"/>
                </a:highlight>
                <a:latin typeface="Courier New" panose="02070309020205020404" pitchFamily="49" charset="0"/>
                <a:cs typeface="Courier New" panose="02070309020205020404" pitchFamily="49" charset="0"/>
              </a:rPr>
              <a:t>-start</a:t>
            </a:r>
          </a:p>
          <a:p>
            <a:pPr lvl="1"/>
            <a:r>
              <a:rPr lang="de-DE" sz="1400" dirty="0"/>
              <a:t>Service stoppen: </a:t>
            </a:r>
            <a:r>
              <a:rPr lang="de-DE" sz="1400" dirty="0" err="1">
                <a:solidFill>
                  <a:schemeClr val="bg1"/>
                </a:solidFill>
                <a:highlight>
                  <a:srgbClr val="000000"/>
                </a:highlight>
                <a:latin typeface="Courier New" panose="02070309020205020404" pitchFamily="49" charset="0"/>
                <a:cs typeface="Courier New" panose="02070309020205020404" pitchFamily="49" charset="0"/>
              </a:rPr>
              <a:t>node-red-stop</a:t>
            </a:r>
            <a:endParaRPr lang="de-DE" sz="1400" dirty="0">
              <a:solidFill>
                <a:schemeClr val="bg1"/>
              </a:solidFill>
              <a:highlight>
                <a:srgbClr val="000000"/>
              </a:highlight>
              <a:latin typeface="Courier New" panose="02070309020205020404" pitchFamily="49" charset="0"/>
              <a:cs typeface="Courier New" panose="02070309020205020404" pitchFamily="49" charset="0"/>
            </a:endParaRPr>
          </a:p>
          <a:p>
            <a:pPr lvl="1"/>
            <a:r>
              <a:rPr lang="de-DE" sz="1400" dirty="0"/>
              <a:t>Service neu starten: </a:t>
            </a:r>
            <a:r>
              <a:rPr lang="de-DE" sz="1400" dirty="0" err="1">
                <a:solidFill>
                  <a:schemeClr val="bg1"/>
                </a:solidFill>
                <a:highlight>
                  <a:srgbClr val="000000"/>
                </a:highlight>
                <a:latin typeface="Courier New" panose="02070309020205020404" pitchFamily="49" charset="0"/>
                <a:cs typeface="Courier New" panose="02070309020205020404" pitchFamily="49" charset="0"/>
              </a:rPr>
              <a:t>node-red-restart</a:t>
            </a:r>
            <a:endParaRPr lang="de-DE" sz="1400" dirty="0">
              <a:solidFill>
                <a:schemeClr val="bg1"/>
              </a:solidFill>
              <a:highlight>
                <a:srgbClr val="000000"/>
              </a:highlight>
              <a:latin typeface="Courier New" panose="02070309020205020404" pitchFamily="49" charset="0"/>
              <a:cs typeface="Courier New" panose="02070309020205020404" pitchFamily="49" charset="0"/>
            </a:endParaRPr>
          </a:p>
          <a:p>
            <a:pPr lvl="1"/>
            <a:r>
              <a:rPr lang="de-DE" sz="1400" dirty="0"/>
              <a:t>Display logs: </a:t>
            </a:r>
            <a:r>
              <a:rPr lang="de-DE" sz="1400" dirty="0" err="1">
                <a:solidFill>
                  <a:schemeClr val="bg1"/>
                </a:solidFill>
                <a:highlight>
                  <a:srgbClr val="000000"/>
                </a:highlight>
                <a:latin typeface="Courier New" panose="02070309020205020404" pitchFamily="49" charset="0"/>
                <a:cs typeface="Courier New" panose="02070309020205020404" pitchFamily="49" charset="0"/>
              </a:rPr>
              <a:t>node</a:t>
            </a:r>
            <a:r>
              <a:rPr lang="de-DE" sz="1400" dirty="0">
                <a:solidFill>
                  <a:schemeClr val="bg1"/>
                </a:solidFill>
                <a:highlight>
                  <a:srgbClr val="000000"/>
                </a:highlight>
                <a:latin typeface="Courier New" panose="02070309020205020404" pitchFamily="49" charset="0"/>
                <a:cs typeface="Courier New" panose="02070309020205020404" pitchFamily="49" charset="0"/>
              </a:rPr>
              <a:t>-</a:t>
            </a:r>
            <a:r>
              <a:rPr lang="de-DE" sz="1400" dirty="0" err="1">
                <a:solidFill>
                  <a:schemeClr val="bg1"/>
                </a:solidFill>
                <a:highlight>
                  <a:srgbClr val="000000"/>
                </a:highlight>
                <a:latin typeface="Courier New" panose="02070309020205020404" pitchFamily="49" charset="0"/>
                <a:cs typeface="Courier New" panose="02070309020205020404" pitchFamily="49" charset="0"/>
              </a:rPr>
              <a:t>red</a:t>
            </a:r>
            <a:r>
              <a:rPr lang="de-DE" sz="1400" dirty="0">
                <a:solidFill>
                  <a:schemeClr val="bg1"/>
                </a:solidFill>
                <a:highlight>
                  <a:srgbClr val="000000"/>
                </a:highlight>
                <a:latin typeface="Courier New" panose="02070309020205020404" pitchFamily="49" charset="0"/>
                <a:cs typeface="Courier New" panose="02070309020205020404" pitchFamily="49" charset="0"/>
              </a:rPr>
              <a:t>-log</a:t>
            </a:r>
          </a:p>
          <a:p>
            <a:pPr lvl="2"/>
            <a:endParaRPr lang="de-DE" dirty="0"/>
          </a:p>
          <a:p>
            <a:endParaRPr lang="de-DE" dirty="0"/>
          </a:p>
        </p:txBody>
      </p:sp>
      <p:sp>
        <p:nvSpPr>
          <p:cNvPr id="6" name="Foliennummernplatzhalter 5">
            <a:extLst>
              <a:ext uri="{FF2B5EF4-FFF2-40B4-BE49-F238E27FC236}">
                <a16:creationId xmlns:a16="http://schemas.microsoft.com/office/drawing/2014/main" id="{6DE1CE13-1A1F-4386-8383-2C6A465139C5}"/>
              </a:ext>
            </a:extLst>
          </p:cNvPr>
          <p:cNvSpPr>
            <a:spLocks noGrp="1"/>
          </p:cNvSpPr>
          <p:nvPr>
            <p:ph type="sldNum" sz="quarter" idx="12"/>
          </p:nvPr>
        </p:nvSpPr>
        <p:spPr/>
        <p:txBody>
          <a:bodyPr/>
          <a:lstStyle/>
          <a:p>
            <a:fld id="{AFCF3B7A-9B21-4803-853B-B63C6DEA899E}" type="slidenum">
              <a:rPr lang="de-DE" smtClean="0"/>
              <a:t>30</a:t>
            </a:fld>
            <a:endParaRPr lang="de-DE"/>
          </a:p>
        </p:txBody>
      </p:sp>
    </p:spTree>
    <p:extLst>
      <p:ext uri="{BB962C8B-B14F-4D97-AF65-F5344CB8AC3E}">
        <p14:creationId xmlns:p14="http://schemas.microsoft.com/office/powerpoint/2010/main" val="733603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4E2E46-36C1-4994-8B46-FA802367F2F5}"/>
              </a:ext>
            </a:extLst>
          </p:cNvPr>
          <p:cNvSpPr>
            <a:spLocks noGrp="1"/>
          </p:cNvSpPr>
          <p:nvPr>
            <p:ph type="title"/>
          </p:nvPr>
        </p:nvSpPr>
        <p:spPr>
          <a:xfrm>
            <a:off x="677334" y="609600"/>
            <a:ext cx="8596668" cy="1320800"/>
          </a:xfrm>
        </p:spPr>
        <p:txBody>
          <a:bodyPr/>
          <a:lstStyle/>
          <a:p>
            <a:r>
              <a:rPr lang="de-DE" dirty="0" err="1"/>
              <a:t>Node</a:t>
            </a:r>
            <a:r>
              <a:rPr lang="de-DE" dirty="0"/>
              <a:t>-RED</a:t>
            </a:r>
          </a:p>
        </p:txBody>
      </p:sp>
      <p:sp>
        <p:nvSpPr>
          <p:cNvPr id="3" name="Inhaltsplatzhalter 2">
            <a:extLst>
              <a:ext uri="{FF2B5EF4-FFF2-40B4-BE49-F238E27FC236}">
                <a16:creationId xmlns:a16="http://schemas.microsoft.com/office/drawing/2014/main" id="{BC8C3191-6C6D-4F40-BC4D-443239D0C216}"/>
              </a:ext>
            </a:extLst>
          </p:cNvPr>
          <p:cNvSpPr>
            <a:spLocks noGrp="1"/>
          </p:cNvSpPr>
          <p:nvPr>
            <p:ph idx="1"/>
          </p:nvPr>
        </p:nvSpPr>
        <p:spPr>
          <a:xfrm>
            <a:off x="677334" y="2147889"/>
            <a:ext cx="9812866" cy="4264274"/>
          </a:xfrm>
        </p:spPr>
        <p:txBody>
          <a:bodyPr>
            <a:normAutofit/>
          </a:bodyPr>
          <a:lstStyle/>
          <a:p>
            <a:r>
              <a:rPr lang="de-DE" sz="1600" dirty="0"/>
              <a:t>Zugriff:</a:t>
            </a:r>
          </a:p>
          <a:p>
            <a:pPr lvl="1"/>
            <a:r>
              <a:rPr lang="de-DE" dirty="0"/>
              <a:t>Lokaler Browser: </a:t>
            </a:r>
            <a:r>
              <a:rPr lang="de-DE" dirty="0">
                <a:hlinkClick r:id="rId2"/>
              </a:rPr>
              <a:t>http://localhost:1880</a:t>
            </a:r>
            <a:endParaRPr lang="de-DE" dirty="0"/>
          </a:p>
          <a:p>
            <a:pPr lvl="1"/>
            <a:r>
              <a:rPr lang="de-DE" dirty="0"/>
              <a:t>Client: </a:t>
            </a:r>
            <a:r>
              <a:rPr lang="de-DE" dirty="0">
                <a:hlinkClick r:id="rId2"/>
              </a:rPr>
              <a:t>http://raspberrypi:1880</a:t>
            </a:r>
            <a:endParaRPr lang="de-DE" sz="1400" dirty="0"/>
          </a:p>
          <a:p>
            <a:r>
              <a:rPr lang="de-DE" sz="1600" dirty="0"/>
              <a:t>Pakete („Nodes“) installieren (</a:t>
            </a:r>
            <a:r>
              <a:rPr lang="de-DE" sz="1600" dirty="0">
                <a:hlinkClick r:id="rId3"/>
              </a:rPr>
              <a:t>https://nodered.org/docs/user-guide/runtime/adding-nodes</a:t>
            </a:r>
            <a:r>
              <a:rPr lang="de-DE" sz="1600" dirty="0"/>
              <a:t>):</a:t>
            </a:r>
          </a:p>
          <a:p>
            <a:pPr lvl="1"/>
            <a:r>
              <a:rPr lang="de-DE" dirty="0"/>
              <a:t>Terminal: </a:t>
            </a:r>
            <a:r>
              <a:rPr lang="en-US" dirty="0" err="1">
                <a:solidFill>
                  <a:schemeClr val="bg1"/>
                </a:solidFill>
                <a:highlight>
                  <a:srgbClr val="000000"/>
                </a:highlight>
                <a:latin typeface="Courier New" panose="02070309020205020404" pitchFamily="49" charset="0"/>
                <a:cs typeface="Courier New" panose="02070309020205020404" pitchFamily="49" charset="0"/>
              </a:rPr>
              <a:t>npm</a:t>
            </a:r>
            <a:r>
              <a:rPr lang="en-US" dirty="0">
                <a:solidFill>
                  <a:srgbClr val="FFFF00"/>
                </a:solidFill>
                <a:highlight>
                  <a:srgbClr val="000000"/>
                </a:highlight>
                <a:latin typeface="Courier New" panose="02070309020205020404" pitchFamily="49" charset="0"/>
                <a:cs typeface="Courier New" panose="02070309020205020404" pitchFamily="49" charset="0"/>
              </a:rPr>
              <a:t> </a:t>
            </a:r>
            <a:r>
              <a:rPr lang="en-US" dirty="0">
                <a:solidFill>
                  <a:schemeClr val="bg1"/>
                </a:solidFill>
                <a:highlight>
                  <a:srgbClr val="000000"/>
                </a:highlight>
                <a:latin typeface="Courier New" panose="02070309020205020404" pitchFamily="49" charset="0"/>
                <a:cs typeface="Courier New" panose="02070309020205020404" pitchFamily="49" charset="0"/>
              </a:rPr>
              <a:t>install node-red-{example node name}</a:t>
            </a:r>
          </a:p>
          <a:p>
            <a:pPr lvl="1"/>
            <a:r>
              <a:rPr lang="en-US" dirty="0" err="1"/>
              <a:t>Über</a:t>
            </a:r>
            <a:r>
              <a:rPr lang="en-US" dirty="0"/>
              <a:t> </a:t>
            </a:r>
            <a:r>
              <a:rPr lang="en-US" dirty="0" err="1"/>
              <a:t>grafische</a:t>
            </a:r>
            <a:r>
              <a:rPr lang="en-US" dirty="0"/>
              <a:t> </a:t>
            </a:r>
            <a:r>
              <a:rPr lang="en-US" dirty="0" err="1"/>
              <a:t>Oberfläche</a:t>
            </a:r>
            <a:r>
              <a:rPr lang="en-US" dirty="0"/>
              <a:t>: “Manage Palette”</a:t>
            </a:r>
          </a:p>
          <a:p>
            <a:pPr lvl="1"/>
            <a:r>
              <a:rPr lang="en-US" dirty="0"/>
              <a:t>Add-ons:</a:t>
            </a:r>
            <a:r>
              <a:rPr lang="en-US" sz="1400" dirty="0"/>
              <a:t> </a:t>
            </a:r>
            <a:r>
              <a:rPr lang="de-DE" dirty="0">
                <a:hlinkClick r:id="rId4"/>
              </a:rPr>
              <a:t>https://flows.nodered.org/</a:t>
            </a:r>
            <a:endParaRPr lang="en-US" dirty="0"/>
          </a:p>
          <a:p>
            <a:r>
              <a:rPr lang="de-DE" sz="1600" dirty="0"/>
              <a:t>Empfohlene Erweiterung: </a:t>
            </a:r>
          </a:p>
          <a:p>
            <a:pPr lvl="1"/>
            <a:r>
              <a:rPr lang="en-US" dirty="0"/>
              <a:t>Dashboard: </a:t>
            </a:r>
            <a:r>
              <a:rPr lang="de-DE" dirty="0">
                <a:hlinkClick r:id="rId5"/>
              </a:rPr>
              <a:t>https://flows.nodered.org/node/node-red-dashboard</a:t>
            </a:r>
            <a:endParaRPr lang="de-DE" sz="1400" dirty="0"/>
          </a:p>
          <a:p>
            <a:pPr lvl="1"/>
            <a:r>
              <a:rPr lang="de-DE" dirty="0"/>
              <a:t>Zugriff: </a:t>
            </a:r>
            <a:r>
              <a:rPr lang="de-DE" dirty="0">
                <a:hlinkClick r:id="rId6"/>
              </a:rPr>
              <a:t>http://localhost:1880/ui</a:t>
            </a:r>
            <a:endParaRPr lang="de-DE" dirty="0"/>
          </a:p>
          <a:p>
            <a:r>
              <a:rPr lang="de-DE" sz="1600" dirty="0"/>
              <a:t>Beispiel Flow: </a:t>
            </a:r>
            <a:r>
              <a:rPr lang="de-DE" sz="1600" dirty="0">
                <a:hlinkClick r:id="rId7"/>
              </a:rPr>
              <a:t>https://flows.nodered.org/flow/25af5334a79d6c02d6413968a8bff572</a:t>
            </a:r>
            <a:endParaRPr lang="de-DE" dirty="0"/>
          </a:p>
        </p:txBody>
      </p:sp>
      <p:pic>
        <p:nvPicPr>
          <p:cNvPr id="11266" name="Picture 2" descr="Dashboard example">
            <a:extLst>
              <a:ext uri="{FF2B5EF4-FFF2-40B4-BE49-F238E27FC236}">
                <a16:creationId xmlns:a16="http://schemas.microsoft.com/office/drawing/2014/main" id="{D9D91185-696A-45BA-B935-757CE1E700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42873" y="3586413"/>
            <a:ext cx="2973457" cy="2279650"/>
          </a:xfrm>
          <a:prstGeom prst="rect">
            <a:avLst/>
          </a:prstGeom>
          <a:noFill/>
          <a:extLst>
            <a:ext uri="{909E8E84-426E-40DD-AFC4-6F175D3DCCD1}">
              <a14:hiddenFill xmlns:a14="http://schemas.microsoft.com/office/drawing/2010/main">
                <a:solidFill>
                  <a:srgbClr val="FFFFFF"/>
                </a:solidFill>
              </a14:hiddenFill>
            </a:ext>
          </a:extLst>
        </p:spPr>
      </p:pic>
      <p:sp>
        <p:nvSpPr>
          <p:cNvPr id="4" name="Foliennummernplatzhalter 3">
            <a:extLst>
              <a:ext uri="{FF2B5EF4-FFF2-40B4-BE49-F238E27FC236}">
                <a16:creationId xmlns:a16="http://schemas.microsoft.com/office/drawing/2014/main" id="{8EBEF897-FA61-4AE7-920C-ADF5FEC82AB6}"/>
              </a:ext>
            </a:extLst>
          </p:cNvPr>
          <p:cNvSpPr>
            <a:spLocks noGrp="1"/>
          </p:cNvSpPr>
          <p:nvPr>
            <p:ph type="sldNum" sz="quarter" idx="12"/>
          </p:nvPr>
        </p:nvSpPr>
        <p:spPr/>
        <p:txBody>
          <a:bodyPr/>
          <a:lstStyle/>
          <a:p>
            <a:fld id="{AFCF3B7A-9B21-4803-853B-B63C6DEA899E}" type="slidenum">
              <a:rPr lang="de-DE" smtClean="0"/>
              <a:t>31</a:t>
            </a:fld>
            <a:endParaRPr lang="de-DE"/>
          </a:p>
        </p:txBody>
      </p:sp>
    </p:spTree>
    <p:extLst>
      <p:ext uri="{BB962C8B-B14F-4D97-AF65-F5344CB8AC3E}">
        <p14:creationId xmlns:p14="http://schemas.microsoft.com/office/powerpoint/2010/main" val="291879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C7A021-AC64-41CA-AFBA-00ACD7E3E9AC}"/>
              </a:ext>
            </a:extLst>
          </p:cNvPr>
          <p:cNvSpPr>
            <a:spLocks noGrp="1"/>
          </p:cNvSpPr>
          <p:nvPr>
            <p:ph type="title"/>
          </p:nvPr>
        </p:nvSpPr>
        <p:spPr/>
        <p:txBody>
          <a:bodyPr/>
          <a:lstStyle/>
          <a:p>
            <a:r>
              <a:rPr lang="de-DE" dirty="0" err="1"/>
              <a:t>Node-Red</a:t>
            </a:r>
            <a:r>
              <a:rPr lang="de-DE" dirty="0"/>
              <a:t> Beispiel Flow</a:t>
            </a:r>
          </a:p>
        </p:txBody>
      </p:sp>
      <p:sp>
        <p:nvSpPr>
          <p:cNvPr id="3" name="Inhaltsplatzhalter 2">
            <a:extLst>
              <a:ext uri="{FF2B5EF4-FFF2-40B4-BE49-F238E27FC236}">
                <a16:creationId xmlns:a16="http://schemas.microsoft.com/office/drawing/2014/main" id="{6CE2CB87-C345-4EE9-82F3-A59AB41945D4}"/>
              </a:ext>
            </a:extLst>
          </p:cNvPr>
          <p:cNvSpPr>
            <a:spLocks noGrp="1"/>
          </p:cNvSpPr>
          <p:nvPr>
            <p:ph idx="1"/>
          </p:nvPr>
        </p:nvSpPr>
        <p:spPr/>
        <p:txBody>
          <a:bodyPr>
            <a:normAutofit/>
          </a:bodyPr>
          <a:lstStyle/>
          <a:p>
            <a:r>
              <a:rPr lang="de-DE" dirty="0"/>
              <a:t>Installation: </a:t>
            </a:r>
            <a:r>
              <a:rPr lang="de-DE" dirty="0">
                <a:hlinkClick r:id="rId3"/>
              </a:rPr>
              <a:t>https://flows.nodered.org/node/node-red-node-pi-neopixel</a:t>
            </a:r>
            <a:endParaRPr lang="de-DE" dirty="0"/>
          </a:p>
          <a:p>
            <a:pPr lvl="1"/>
            <a:r>
              <a:rPr lang="de-DE" dirty="0"/>
              <a:t>Terminal: </a:t>
            </a:r>
            <a:r>
              <a:rPr lang="de-DE" dirty="0" err="1">
                <a:solidFill>
                  <a:schemeClr val="bg1"/>
                </a:solidFill>
                <a:highlight>
                  <a:srgbClr val="000000"/>
                </a:highlight>
              </a:rPr>
              <a:t>curl</a:t>
            </a:r>
            <a:r>
              <a:rPr lang="de-DE" dirty="0">
                <a:solidFill>
                  <a:schemeClr val="bg1"/>
                </a:solidFill>
                <a:highlight>
                  <a:srgbClr val="000000"/>
                </a:highlight>
              </a:rPr>
              <a:t> -</a:t>
            </a:r>
            <a:r>
              <a:rPr lang="de-DE" dirty="0" err="1">
                <a:solidFill>
                  <a:schemeClr val="bg1"/>
                </a:solidFill>
                <a:highlight>
                  <a:srgbClr val="000000"/>
                </a:highlight>
              </a:rPr>
              <a:t>sS</a:t>
            </a:r>
            <a:r>
              <a:rPr lang="de-DE" dirty="0">
                <a:solidFill>
                  <a:schemeClr val="bg1"/>
                </a:solidFill>
                <a:highlight>
                  <a:srgbClr val="000000"/>
                </a:highlight>
              </a:rPr>
              <a:t> get.pimoroni.com/</a:t>
            </a:r>
            <a:r>
              <a:rPr lang="de-DE" dirty="0" err="1">
                <a:solidFill>
                  <a:schemeClr val="bg1"/>
                </a:solidFill>
                <a:highlight>
                  <a:srgbClr val="000000"/>
                </a:highlight>
              </a:rPr>
              <a:t>unicornhat</a:t>
            </a:r>
            <a:r>
              <a:rPr lang="de-DE" dirty="0">
                <a:solidFill>
                  <a:schemeClr val="bg1"/>
                </a:solidFill>
                <a:highlight>
                  <a:srgbClr val="000000"/>
                </a:highlight>
              </a:rPr>
              <a:t> | bash</a:t>
            </a:r>
            <a:r>
              <a:rPr lang="de-DE" dirty="0">
                <a:solidFill>
                  <a:schemeClr val="bg1"/>
                </a:solidFill>
              </a:rPr>
              <a:t> </a:t>
            </a:r>
          </a:p>
          <a:p>
            <a:pPr lvl="1"/>
            <a:r>
              <a:rPr lang="de-DE" dirty="0"/>
              <a:t>Terminal: </a:t>
            </a:r>
            <a:r>
              <a:rPr lang="de-DE" dirty="0" err="1">
                <a:solidFill>
                  <a:schemeClr val="bg1"/>
                </a:solidFill>
                <a:highlight>
                  <a:srgbClr val="000000"/>
                </a:highlight>
              </a:rPr>
              <a:t>npm</a:t>
            </a:r>
            <a:r>
              <a:rPr lang="de-DE" dirty="0">
                <a:solidFill>
                  <a:schemeClr val="bg1"/>
                </a:solidFill>
                <a:highlight>
                  <a:srgbClr val="000000"/>
                </a:highlight>
              </a:rPr>
              <a:t> </a:t>
            </a:r>
            <a:r>
              <a:rPr lang="de-DE" dirty="0" err="1">
                <a:solidFill>
                  <a:schemeClr val="bg1"/>
                </a:solidFill>
                <a:highlight>
                  <a:srgbClr val="000000"/>
                </a:highlight>
              </a:rPr>
              <a:t>install</a:t>
            </a:r>
            <a:r>
              <a:rPr lang="de-DE" dirty="0">
                <a:solidFill>
                  <a:schemeClr val="bg1"/>
                </a:solidFill>
                <a:highlight>
                  <a:srgbClr val="000000"/>
                </a:highlight>
              </a:rPr>
              <a:t> </a:t>
            </a:r>
            <a:r>
              <a:rPr lang="de-DE" dirty="0" err="1">
                <a:solidFill>
                  <a:schemeClr val="bg1"/>
                </a:solidFill>
                <a:highlight>
                  <a:srgbClr val="000000"/>
                </a:highlight>
              </a:rPr>
              <a:t>node-red-node-pi-neopixel</a:t>
            </a:r>
            <a:r>
              <a:rPr lang="de-DE" dirty="0"/>
              <a:t> oder „Manage Palette“</a:t>
            </a:r>
          </a:p>
          <a:p>
            <a:r>
              <a:rPr lang="de-DE" dirty="0"/>
              <a:t>Flow: </a:t>
            </a:r>
          </a:p>
          <a:p>
            <a:endParaRPr lang="de-DE" dirty="0"/>
          </a:p>
        </p:txBody>
      </p:sp>
      <p:pic>
        <p:nvPicPr>
          <p:cNvPr id="6" name="Grafik 5">
            <a:extLst>
              <a:ext uri="{FF2B5EF4-FFF2-40B4-BE49-F238E27FC236}">
                <a16:creationId xmlns:a16="http://schemas.microsoft.com/office/drawing/2014/main" id="{13175A5D-DB93-4871-B383-28ABD8DC317B}"/>
              </a:ext>
            </a:extLst>
          </p:cNvPr>
          <p:cNvPicPr>
            <a:picLocks noChangeAspect="1"/>
          </p:cNvPicPr>
          <p:nvPr/>
        </p:nvPicPr>
        <p:blipFill>
          <a:blip r:embed="rId4"/>
          <a:stretch>
            <a:fillRect/>
          </a:stretch>
        </p:blipFill>
        <p:spPr>
          <a:xfrm>
            <a:off x="2178493" y="3253591"/>
            <a:ext cx="5670107" cy="3017960"/>
          </a:xfrm>
          <a:prstGeom prst="rect">
            <a:avLst/>
          </a:prstGeom>
        </p:spPr>
      </p:pic>
      <p:sp>
        <p:nvSpPr>
          <p:cNvPr id="7" name="Foliennummernplatzhalter 6">
            <a:extLst>
              <a:ext uri="{FF2B5EF4-FFF2-40B4-BE49-F238E27FC236}">
                <a16:creationId xmlns:a16="http://schemas.microsoft.com/office/drawing/2014/main" id="{623852D6-05DE-44D4-AF07-F128EAACC497}"/>
              </a:ext>
            </a:extLst>
          </p:cNvPr>
          <p:cNvSpPr>
            <a:spLocks noGrp="1"/>
          </p:cNvSpPr>
          <p:nvPr>
            <p:ph type="sldNum" sz="quarter" idx="12"/>
          </p:nvPr>
        </p:nvSpPr>
        <p:spPr/>
        <p:txBody>
          <a:bodyPr/>
          <a:lstStyle/>
          <a:p>
            <a:fld id="{AFCF3B7A-9B21-4803-853B-B63C6DEA899E}" type="slidenum">
              <a:rPr lang="de-DE" smtClean="0"/>
              <a:t>32</a:t>
            </a:fld>
            <a:endParaRPr lang="de-DE"/>
          </a:p>
        </p:txBody>
      </p:sp>
    </p:spTree>
    <p:extLst>
      <p:ext uri="{BB962C8B-B14F-4D97-AF65-F5344CB8AC3E}">
        <p14:creationId xmlns:p14="http://schemas.microsoft.com/office/powerpoint/2010/main" val="2050951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F97CD9-EE93-49C7-93AB-6B48EC7DB29D}"/>
              </a:ext>
            </a:extLst>
          </p:cNvPr>
          <p:cNvSpPr>
            <a:spLocks noGrp="1"/>
          </p:cNvSpPr>
          <p:nvPr>
            <p:ph type="title"/>
          </p:nvPr>
        </p:nvSpPr>
        <p:spPr/>
        <p:txBody>
          <a:bodyPr/>
          <a:lstStyle/>
          <a:p>
            <a:r>
              <a:rPr lang="de-DE" dirty="0" err="1"/>
              <a:t>Node-Red</a:t>
            </a:r>
            <a:r>
              <a:rPr lang="de-DE" dirty="0"/>
              <a:t> Beispiel Dashboard</a:t>
            </a:r>
          </a:p>
        </p:txBody>
      </p:sp>
      <p:sp>
        <p:nvSpPr>
          <p:cNvPr id="3" name="Inhaltsplatzhalter 2">
            <a:extLst>
              <a:ext uri="{FF2B5EF4-FFF2-40B4-BE49-F238E27FC236}">
                <a16:creationId xmlns:a16="http://schemas.microsoft.com/office/drawing/2014/main" id="{CD4C2C0C-64B6-448C-B0A7-F89EFE26ED71}"/>
              </a:ext>
            </a:extLst>
          </p:cNvPr>
          <p:cNvSpPr>
            <a:spLocks noGrp="1"/>
          </p:cNvSpPr>
          <p:nvPr>
            <p:ph idx="1"/>
          </p:nvPr>
        </p:nvSpPr>
        <p:spPr/>
        <p:txBody>
          <a:bodyPr/>
          <a:lstStyle/>
          <a:p>
            <a:r>
              <a:rPr lang="de-DE" dirty="0"/>
              <a:t>Dashboard:</a:t>
            </a:r>
          </a:p>
          <a:p>
            <a:endParaRPr lang="de-DE" dirty="0"/>
          </a:p>
        </p:txBody>
      </p:sp>
      <p:pic>
        <p:nvPicPr>
          <p:cNvPr id="4" name="Grafik 3">
            <a:extLst>
              <a:ext uri="{FF2B5EF4-FFF2-40B4-BE49-F238E27FC236}">
                <a16:creationId xmlns:a16="http://schemas.microsoft.com/office/drawing/2014/main" id="{A831581F-8ABD-4BBC-95DA-395BF6D766D3}"/>
              </a:ext>
            </a:extLst>
          </p:cNvPr>
          <p:cNvPicPr>
            <a:picLocks noChangeAspect="1"/>
          </p:cNvPicPr>
          <p:nvPr/>
        </p:nvPicPr>
        <p:blipFill>
          <a:blip r:embed="rId2"/>
          <a:stretch>
            <a:fillRect/>
          </a:stretch>
        </p:blipFill>
        <p:spPr>
          <a:xfrm>
            <a:off x="1368425" y="2706024"/>
            <a:ext cx="6670675" cy="3335338"/>
          </a:xfrm>
          <a:prstGeom prst="rect">
            <a:avLst/>
          </a:prstGeom>
        </p:spPr>
      </p:pic>
      <p:sp>
        <p:nvSpPr>
          <p:cNvPr id="5" name="Foliennummernplatzhalter 4">
            <a:extLst>
              <a:ext uri="{FF2B5EF4-FFF2-40B4-BE49-F238E27FC236}">
                <a16:creationId xmlns:a16="http://schemas.microsoft.com/office/drawing/2014/main" id="{A1DC1E7D-56A5-49A1-8F06-42967499E3BE}"/>
              </a:ext>
            </a:extLst>
          </p:cNvPr>
          <p:cNvSpPr>
            <a:spLocks noGrp="1"/>
          </p:cNvSpPr>
          <p:nvPr>
            <p:ph type="sldNum" sz="quarter" idx="12"/>
          </p:nvPr>
        </p:nvSpPr>
        <p:spPr/>
        <p:txBody>
          <a:bodyPr/>
          <a:lstStyle/>
          <a:p>
            <a:fld id="{AFCF3B7A-9B21-4803-853B-B63C6DEA899E}" type="slidenum">
              <a:rPr lang="de-DE" smtClean="0"/>
              <a:t>33</a:t>
            </a:fld>
            <a:endParaRPr lang="de-DE"/>
          </a:p>
        </p:txBody>
      </p:sp>
    </p:spTree>
    <p:extLst>
      <p:ext uri="{BB962C8B-B14F-4D97-AF65-F5344CB8AC3E}">
        <p14:creationId xmlns:p14="http://schemas.microsoft.com/office/powerpoint/2010/main" val="1318525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C2FE66-5B4C-4F52-B794-68497D47E690}"/>
              </a:ext>
            </a:extLst>
          </p:cNvPr>
          <p:cNvSpPr>
            <a:spLocks noGrp="1"/>
          </p:cNvSpPr>
          <p:nvPr>
            <p:ph type="title"/>
          </p:nvPr>
        </p:nvSpPr>
        <p:spPr/>
        <p:txBody>
          <a:bodyPr/>
          <a:lstStyle/>
          <a:p>
            <a:r>
              <a:rPr lang="de-DE" dirty="0"/>
              <a:t>Sensry</a:t>
            </a:r>
          </a:p>
        </p:txBody>
      </p:sp>
      <p:sp>
        <p:nvSpPr>
          <p:cNvPr id="3" name="Inhaltsplatzhalter 2">
            <a:extLst>
              <a:ext uri="{FF2B5EF4-FFF2-40B4-BE49-F238E27FC236}">
                <a16:creationId xmlns:a16="http://schemas.microsoft.com/office/drawing/2014/main" id="{A2A2136B-00E5-49AE-B63D-BFD1B20DD6FB}"/>
              </a:ext>
            </a:extLst>
          </p:cNvPr>
          <p:cNvSpPr>
            <a:spLocks noGrp="1"/>
          </p:cNvSpPr>
          <p:nvPr>
            <p:ph idx="1"/>
          </p:nvPr>
        </p:nvSpPr>
        <p:spPr/>
        <p:txBody>
          <a:bodyPr>
            <a:normAutofit fontScale="92500" lnSpcReduction="10000"/>
          </a:bodyPr>
          <a:lstStyle/>
          <a:p>
            <a:r>
              <a:rPr lang="de-DE" dirty="0"/>
              <a:t>Vermarktung und Verwertung ultrakompakter </a:t>
            </a:r>
            <a:r>
              <a:rPr lang="de-DE" dirty="0" err="1"/>
              <a:t>IoT</a:t>
            </a:r>
            <a:r>
              <a:rPr lang="de-DE" dirty="0"/>
              <a:t> Sensor Plattformen:</a:t>
            </a:r>
          </a:p>
          <a:p>
            <a:pPr lvl="1"/>
            <a:r>
              <a:rPr lang="de-DE" b="1" dirty="0"/>
              <a:t>„Sensry Ganymed“ </a:t>
            </a:r>
            <a:r>
              <a:rPr lang="de-DE" dirty="0">
                <a:sym typeface="Wingdings" panose="05000000000000000000" pitchFamily="2" charset="2"/>
              </a:rPr>
              <a:t> aus Projekt „Universal Sensor </a:t>
            </a:r>
            <a:r>
              <a:rPr lang="de-DE" dirty="0" err="1">
                <a:sym typeface="Wingdings" panose="05000000000000000000" pitchFamily="2" charset="2"/>
              </a:rPr>
              <a:t>Platform</a:t>
            </a:r>
            <a:r>
              <a:rPr lang="de-DE" dirty="0">
                <a:sym typeface="Wingdings" panose="05000000000000000000" pitchFamily="2" charset="2"/>
              </a:rPr>
              <a:t>“ (</a:t>
            </a:r>
            <a:r>
              <a:rPr lang="de-DE" dirty="0" err="1">
                <a:sym typeface="Wingdings" panose="05000000000000000000" pitchFamily="2" charset="2"/>
              </a:rPr>
              <a:t>USeP</a:t>
            </a:r>
            <a:r>
              <a:rPr lang="de-DE" dirty="0">
                <a:sym typeface="Wingdings" panose="05000000000000000000" pitchFamily="2" charset="2"/>
              </a:rPr>
              <a:t>)</a:t>
            </a:r>
          </a:p>
          <a:p>
            <a:pPr lvl="2"/>
            <a:r>
              <a:rPr lang="de-DE" dirty="0">
                <a:sym typeface="Wingdings" panose="05000000000000000000" pitchFamily="2" charset="2"/>
              </a:rPr>
              <a:t>RISC-V Cluster Core (gefertigt bei </a:t>
            </a:r>
            <a:r>
              <a:rPr lang="de-DE" dirty="0" err="1">
                <a:sym typeface="Wingdings" panose="05000000000000000000" pitchFamily="2" charset="2"/>
              </a:rPr>
              <a:t>GloFo</a:t>
            </a:r>
            <a:r>
              <a:rPr lang="de-DE" dirty="0">
                <a:sym typeface="Wingdings" panose="05000000000000000000" pitchFamily="2" charset="2"/>
              </a:rPr>
              <a:t> 22FDX)</a:t>
            </a:r>
          </a:p>
          <a:p>
            <a:pPr lvl="2"/>
            <a:r>
              <a:rPr lang="de-DE" dirty="0">
                <a:sym typeface="Wingdings" panose="05000000000000000000" pitchFamily="2" charset="2"/>
              </a:rPr>
              <a:t>3D-SiP (IZM)  System-in-Package mit Package-on-Package Bestückung</a:t>
            </a:r>
          </a:p>
          <a:p>
            <a:pPr lvl="2"/>
            <a:r>
              <a:rPr lang="de-DE" dirty="0">
                <a:sym typeface="Wingdings" panose="05000000000000000000" pitchFamily="2" charset="2"/>
              </a:rPr>
              <a:t>Unterstützung verschiedener Sensoren (HW / SW)</a:t>
            </a:r>
          </a:p>
          <a:p>
            <a:pPr lvl="2"/>
            <a:r>
              <a:rPr lang="de-DE" dirty="0">
                <a:sym typeface="Wingdings" panose="05000000000000000000" pitchFamily="2" charset="2"/>
              </a:rPr>
              <a:t>Ethernet-TSN + CAN-FD Interface</a:t>
            </a:r>
          </a:p>
          <a:p>
            <a:pPr lvl="1"/>
            <a:r>
              <a:rPr lang="de-DE" b="1" dirty="0">
                <a:sym typeface="Wingdings" panose="05000000000000000000" pitchFamily="2" charset="2"/>
              </a:rPr>
              <a:t>„Sensry </a:t>
            </a:r>
            <a:r>
              <a:rPr lang="de-DE" b="1" dirty="0" err="1">
                <a:sym typeface="Wingdings" panose="05000000000000000000" pitchFamily="2" charset="2"/>
              </a:rPr>
              <a:t>Kallisto</a:t>
            </a:r>
            <a:r>
              <a:rPr lang="de-DE" b="1" dirty="0">
                <a:sym typeface="Wingdings" panose="05000000000000000000" pitchFamily="2" charset="2"/>
              </a:rPr>
              <a:t>“ </a:t>
            </a:r>
            <a:r>
              <a:rPr lang="de-DE" dirty="0">
                <a:sym typeface="Wingdings" panose="05000000000000000000" pitchFamily="2" charset="2"/>
              </a:rPr>
              <a:t> aus Projekt anderem Projekt</a:t>
            </a:r>
          </a:p>
          <a:p>
            <a:pPr lvl="2"/>
            <a:r>
              <a:rPr lang="de-DE" dirty="0"/>
              <a:t>ARM Cortex-M4F Core</a:t>
            </a:r>
          </a:p>
          <a:p>
            <a:pPr lvl="2"/>
            <a:r>
              <a:rPr lang="de-DE" dirty="0"/>
              <a:t>PCB Version </a:t>
            </a:r>
            <a:r>
              <a:rPr lang="de-DE" b="1" dirty="0"/>
              <a:t>verfügbar</a:t>
            </a:r>
            <a:r>
              <a:rPr lang="de-DE" dirty="0"/>
              <a:t> (3D-SiP Version möglich)</a:t>
            </a:r>
          </a:p>
          <a:p>
            <a:pPr lvl="2"/>
            <a:r>
              <a:rPr lang="de-DE" dirty="0"/>
              <a:t>Unterstützung verschiedener Sensoren</a:t>
            </a:r>
          </a:p>
          <a:p>
            <a:pPr lvl="2"/>
            <a:r>
              <a:rPr lang="de-DE" dirty="0"/>
              <a:t>Wireless Charge (Qi)</a:t>
            </a:r>
          </a:p>
          <a:p>
            <a:pPr lvl="2"/>
            <a:r>
              <a:rPr lang="de-DE" dirty="0"/>
              <a:t>Bluetooth LE Interface</a:t>
            </a:r>
          </a:p>
          <a:p>
            <a:pPr marL="914400" lvl="2" indent="0">
              <a:buNone/>
            </a:pPr>
            <a:endParaRPr lang="de-DE" dirty="0"/>
          </a:p>
        </p:txBody>
      </p:sp>
      <p:sp>
        <p:nvSpPr>
          <p:cNvPr id="4" name="Foliennummernplatzhalter 3">
            <a:extLst>
              <a:ext uri="{FF2B5EF4-FFF2-40B4-BE49-F238E27FC236}">
                <a16:creationId xmlns:a16="http://schemas.microsoft.com/office/drawing/2014/main" id="{AAE2F6C2-D328-4F09-8033-A6CFEFFEED04}"/>
              </a:ext>
            </a:extLst>
          </p:cNvPr>
          <p:cNvSpPr>
            <a:spLocks noGrp="1"/>
          </p:cNvSpPr>
          <p:nvPr>
            <p:ph type="sldNum" sz="quarter" idx="12"/>
          </p:nvPr>
        </p:nvSpPr>
        <p:spPr/>
        <p:txBody>
          <a:bodyPr/>
          <a:lstStyle/>
          <a:p>
            <a:fld id="{AFCF3B7A-9B21-4803-853B-B63C6DEA899E}" type="slidenum">
              <a:rPr lang="de-DE" smtClean="0"/>
              <a:t>34</a:t>
            </a:fld>
            <a:endParaRPr lang="de-DE"/>
          </a:p>
        </p:txBody>
      </p:sp>
      <p:pic>
        <p:nvPicPr>
          <p:cNvPr id="5" name="Grafik 4">
            <a:extLst>
              <a:ext uri="{FF2B5EF4-FFF2-40B4-BE49-F238E27FC236}">
                <a16:creationId xmlns:a16="http://schemas.microsoft.com/office/drawing/2014/main" id="{272B48E5-9ECB-4845-8BBF-B77235B48276}"/>
              </a:ext>
            </a:extLst>
          </p:cNvPr>
          <p:cNvPicPr>
            <a:picLocks noChangeAspect="1"/>
          </p:cNvPicPr>
          <p:nvPr/>
        </p:nvPicPr>
        <p:blipFill>
          <a:blip r:embed="rId3"/>
          <a:stretch>
            <a:fillRect/>
          </a:stretch>
        </p:blipFill>
        <p:spPr>
          <a:xfrm>
            <a:off x="7946184" y="2160589"/>
            <a:ext cx="2306769" cy="1764467"/>
          </a:xfrm>
          <a:prstGeom prst="rect">
            <a:avLst/>
          </a:prstGeom>
        </p:spPr>
      </p:pic>
      <p:pic>
        <p:nvPicPr>
          <p:cNvPr id="6" name="Grafik 5">
            <a:extLst>
              <a:ext uri="{FF2B5EF4-FFF2-40B4-BE49-F238E27FC236}">
                <a16:creationId xmlns:a16="http://schemas.microsoft.com/office/drawing/2014/main" id="{C82CB503-0B62-48F9-AB58-59C6D1E3624A}"/>
              </a:ext>
            </a:extLst>
          </p:cNvPr>
          <p:cNvPicPr>
            <a:picLocks noChangeAspect="1"/>
          </p:cNvPicPr>
          <p:nvPr/>
        </p:nvPicPr>
        <p:blipFill rotWithShape="1">
          <a:blip r:embed="rId4"/>
          <a:srcRect t="2471" b="3145"/>
          <a:stretch/>
        </p:blipFill>
        <p:spPr>
          <a:xfrm>
            <a:off x="6096000" y="4223934"/>
            <a:ext cx="1734335" cy="2182553"/>
          </a:xfrm>
          <a:prstGeom prst="rect">
            <a:avLst/>
          </a:prstGeom>
        </p:spPr>
      </p:pic>
      <p:pic>
        <p:nvPicPr>
          <p:cNvPr id="7" name="Grafik 6">
            <a:extLst>
              <a:ext uri="{FF2B5EF4-FFF2-40B4-BE49-F238E27FC236}">
                <a16:creationId xmlns:a16="http://schemas.microsoft.com/office/drawing/2014/main" id="{9970C92C-E646-4A80-842F-89C737F5ED4A}"/>
              </a:ext>
            </a:extLst>
          </p:cNvPr>
          <p:cNvPicPr>
            <a:picLocks noChangeAspect="1"/>
          </p:cNvPicPr>
          <p:nvPr/>
        </p:nvPicPr>
        <p:blipFill>
          <a:blip r:embed="rId5"/>
          <a:stretch>
            <a:fillRect/>
          </a:stretch>
        </p:blipFill>
        <p:spPr>
          <a:xfrm>
            <a:off x="8250984" y="4696524"/>
            <a:ext cx="1859297" cy="1237372"/>
          </a:xfrm>
          <a:prstGeom prst="rect">
            <a:avLst/>
          </a:prstGeom>
        </p:spPr>
      </p:pic>
    </p:spTree>
    <p:extLst>
      <p:ext uri="{BB962C8B-B14F-4D97-AF65-F5344CB8AC3E}">
        <p14:creationId xmlns:p14="http://schemas.microsoft.com/office/powerpoint/2010/main" val="1775600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67E2281-3479-4310-9C3B-98F5ED4FD46F}"/>
              </a:ext>
            </a:extLst>
          </p:cNvPr>
          <p:cNvSpPr>
            <a:spLocks noGrp="1"/>
          </p:cNvSpPr>
          <p:nvPr>
            <p:ph type="title"/>
          </p:nvPr>
        </p:nvSpPr>
        <p:spPr/>
        <p:txBody>
          <a:bodyPr/>
          <a:lstStyle/>
          <a:p>
            <a:r>
              <a:rPr lang="de-DE" dirty="0"/>
              <a:t>Vielen Dank für ihre Aufmerksamkeit</a:t>
            </a:r>
          </a:p>
        </p:txBody>
      </p:sp>
      <p:sp>
        <p:nvSpPr>
          <p:cNvPr id="5" name="Textplatzhalter 4">
            <a:extLst>
              <a:ext uri="{FF2B5EF4-FFF2-40B4-BE49-F238E27FC236}">
                <a16:creationId xmlns:a16="http://schemas.microsoft.com/office/drawing/2014/main" id="{BDDB6F30-E2B5-4DEA-8AB9-4BA44ADC4A6A}"/>
              </a:ext>
            </a:extLst>
          </p:cNvPr>
          <p:cNvSpPr>
            <a:spLocks noGrp="1"/>
          </p:cNvSpPr>
          <p:nvPr>
            <p:ph type="body" idx="1"/>
          </p:nvPr>
        </p:nvSpPr>
        <p:spPr/>
        <p:txBody>
          <a:bodyPr/>
          <a:lstStyle/>
          <a:p>
            <a:endParaRPr lang="de-DE"/>
          </a:p>
        </p:txBody>
      </p:sp>
      <p:sp>
        <p:nvSpPr>
          <p:cNvPr id="6" name="Foliennummernplatzhalter 5">
            <a:extLst>
              <a:ext uri="{FF2B5EF4-FFF2-40B4-BE49-F238E27FC236}">
                <a16:creationId xmlns:a16="http://schemas.microsoft.com/office/drawing/2014/main" id="{A7F83CF5-A8D3-450F-9CE8-90A7B342465F}"/>
              </a:ext>
            </a:extLst>
          </p:cNvPr>
          <p:cNvSpPr>
            <a:spLocks noGrp="1"/>
          </p:cNvSpPr>
          <p:nvPr>
            <p:ph type="sldNum" sz="quarter" idx="12"/>
          </p:nvPr>
        </p:nvSpPr>
        <p:spPr/>
        <p:txBody>
          <a:bodyPr/>
          <a:lstStyle/>
          <a:p>
            <a:fld id="{AFCF3B7A-9B21-4803-853B-B63C6DEA899E}" type="slidenum">
              <a:rPr lang="de-DE" smtClean="0"/>
              <a:t>35</a:t>
            </a:fld>
            <a:endParaRPr lang="de-DE"/>
          </a:p>
        </p:txBody>
      </p:sp>
    </p:spTree>
    <p:extLst>
      <p:ext uri="{BB962C8B-B14F-4D97-AF65-F5344CB8AC3E}">
        <p14:creationId xmlns:p14="http://schemas.microsoft.com/office/powerpoint/2010/main" val="1616610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1563EC-F1DF-4DF9-B1C8-A5996A330263}"/>
              </a:ext>
            </a:extLst>
          </p:cNvPr>
          <p:cNvSpPr>
            <a:spLocks noGrp="1"/>
          </p:cNvSpPr>
          <p:nvPr>
            <p:ph type="title"/>
          </p:nvPr>
        </p:nvSpPr>
        <p:spPr>
          <a:xfrm>
            <a:off x="677334" y="609600"/>
            <a:ext cx="8596668" cy="1320800"/>
          </a:xfrm>
        </p:spPr>
        <p:txBody>
          <a:bodyPr/>
          <a:lstStyle/>
          <a:p>
            <a:r>
              <a:rPr lang="de-DE" dirty="0"/>
              <a:t>Was ist ein Raspberry Pi</a:t>
            </a:r>
          </a:p>
        </p:txBody>
      </p:sp>
      <p:sp>
        <p:nvSpPr>
          <p:cNvPr id="3" name="Inhaltsplatzhalter 2">
            <a:extLst>
              <a:ext uri="{FF2B5EF4-FFF2-40B4-BE49-F238E27FC236}">
                <a16:creationId xmlns:a16="http://schemas.microsoft.com/office/drawing/2014/main" id="{28E9B8DB-0EEF-499B-BBDE-BC356C074687}"/>
              </a:ext>
            </a:extLst>
          </p:cNvPr>
          <p:cNvSpPr>
            <a:spLocks noGrp="1"/>
          </p:cNvSpPr>
          <p:nvPr>
            <p:ph idx="1"/>
          </p:nvPr>
        </p:nvSpPr>
        <p:spPr>
          <a:xfrm>
            <a:off x="3601338" y="2160589"/>
            <a:ext cx="6406427" cy="3880773"/>
          </a:xfrm>
        </p:spPr>
        <p:txBody>
          <a:bodyPr>
            <a:normAutofit fontScale="92500" lnSpcReduction="20000"/>
          </a:bodyPr>
          <a:lstStyle/>
          <a:p>
            <a:pPr marL="0" indent="0" algn="just">
              <a:buNone/>
            </a:pPr>
            <a:r>
              <a:rPr lang="de-DE" dirty="0"/>
              <a:t>Der „Raspberry Pi“ ist ein von der britischen Raspberry Pi </a:t>
            </a:r>
            <a:r>
              <a:rPr lang="de-DE" dirty="0" err="1"/>
              <a:t>Foundation</a:t>
            </a:r>
            <a:r>
              <a:rPr lang="de-DE" dirty="0"/>
              <a:t> entwickelter Einplatinencomputer. Der Rechenkern ist ein </a:t>
            </a:r>
            <a:r>
              <a:rPr lang="de-DE" dirty="0" err="1"/>
              <a:t>SoC</a:t>
            </a:r>
            <a:r>
              <a:rPr lang="de-DE" dirty="0"/>
              <a:t> (ARM-CPU) von Broadcom. Das kompakte Standard-Format ist 85 x 56 mm, daneben gibt es noch kleiner </a:t>
            </a:r>
            <a:r>
              <a:rPr lang="de-DE" dirty="0" err="1"/>
              <a:t>RPi</a:t>
            </a:r>
            <a:r>
              <a:rPr lang="de-DE" dirty="0"/>
              <a:t> (Zero). Der </a:t>
            </a:r>
            <a:r>
              <a:rPr lang="de-DE" dirty="0" err="1"/>
              <a:t>RPi</a:t>
            </a:r>
            <a:r>
              <a:rPr lang="de-DE" dirty="0"/>
              <a:t> wurde ursprünglich als Heimcomputer zum Programmieren und Experimentieren entwickelt.</a:t>
            </a:r>
          </a:p>
          <a:p>
            <a:pPr marL="0" indent="0" algn="just">
              <a:buNone/>
            </a:pPr>
            <a:r>
              <a:rPr lang="de-DE" dirty="0"/>
              <a:t>Der erste Raspberry Pi kam 2012 auf den Markt. Ziel war es, junge Menschen zum Programmieren und zur Hardwareentwicklung zu bringen, daher auch der niedrige Preis von 5 .. 60€. Bis Ende 2018 ca. 22 Mio. verkaufte Geräte.</a:t>
            </a:r>
          </a:p>
          <a:p>
            <a:pPr marL="0" indent="0" algn="just">
              <a:buNone/>
            </a:pPr>
            <a:r>
              <a:rPr lang="de-DE" dirty="0"/>
              <a:t>Es existieren verschiedenen Betriebssysteme für den </a:t>
            </a:r>
            <a:r>
              <a:rPr lang="de-DE" dirty="0" err="1"/>
              <a:t>RPi</a:t>
            </a:r>
            <a:r>
              <a:rPr lang="de-DE" dirty="0"/>
              <a:t>. Üblicherweise wird eine angepasstes  Linux-Distribution verwendet (Raspbian). Das System läuft auf einer SD-Karte. Mittlerweile gibt es die Plattform in der 4. Generation.</a:t>
            </a:r>
          </a:p>
          <a:p>
            <a:pPr marL="0" indent="0">
              <a:buNone/>
            </a:pPr>
            <a:r>
              <a:rPr lang="de-DE" dirty="0"/>
              <a:t>Alle Infos zum Raspberry Pi gibt es auf: </a:t>
            </a:r>
            <a:r>
              <a:rPr lang="de-DE" dirty="0">
                <a:hlinkClick r:id="rId3"/>
              </a:rPr>
              <a:t>www.raspberry.org</a:t>
            </a:r>
            <a:r>
              <a:rPr lang="de-DE" dirty="0"/>
              <a:t> </a:t>
            </a:r>
          </a:p>
        </p:txBody>
      </p:sp>
      <p:sp>
        <p:nvSpPr>
          <p:cNvPr id="4" name="Foliennummernplatzhalter 3">
            <a:extLst>
              <a:ext uri="{FF2B5EF4-FFF2-40B4-BE49-F238E27FC236}">
                <a16:creationId xmlns:a16="http://schemas.microsoft.com/office/drawing/2014/main" id="{09A09FC7-0B6A-49DE-B721-1A5BDE110D18}"/>
              </a:ext>
            </a:extLst>
          </p:cNvPr>
          <p:cNvSpPr>
            <a:spLocks noGrp="1"/>
          </p:cNvSpPr>
          <p:nvPr>
            <p:ph type="sldNum" sz="quarter" idx="12"/>
          </p:nvPr>
        </p:nvSpPr>
        <p:spPr>
          <a:xfrm>
            <a:off x="8590663" y="6041362"/>
            <a:ext cx="683339" cy="365125"/>
          </a:xfrm>
        </p:spPr>
        <p:txBody>
          <a:bodyPr/>
          <a:lstStyle/>
          <a:p>
            <a:fld id="{AFCF3B7A-9B21-4803-853B-B63C6DEA899E}" type="slidenum">
              <a:rPr lang="de-DE" smtClean="0"/>
              <a:t>4</a:t>
            </a:fld>
            <a:endParaRPr lang="de-DE"/>
          </a:p>
        </p:txBody>
      </p:sp>
      <p:pic>
        <p:nvPicPr>
          <p:cNvPr id="1026" name="Picture 2" descr="https://upload.wikimedia.org/wikipedia/de/thumb/c/cb/Raspberry_Pi_Logo.svg/800px-Raspberry_Pi_Logo.svg.png">
            <a:extLst>
              <a:ext uri="{FF2B5EF4-FFF2-40B4-BE49-F238E27FC236}">
                <a16:creationId xmlns:a16="http://schemas.microsoft.com/office/drawing/2014/main" id="{86AED11D-52BF-4921-AB66-31C6AAE196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34" y="2263569"/>
            <a:ext cx="2526913" cy="3193758"/>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ACDE3978-B283-4529-B852-3C7F1A5AEF0E}"/>
              </a:ext>
            </a:extLst>
          </p:cNvPr>
          <p:cNvPicPr>
            <a:picLocks noChangeAspect="1"/>
          </p:cNvPicPr>
          <p:nvPr/>
        </p:nvPicPr>
        <p:blipFill>
          <a:blip r:embed="rId5"/>
          <a:stretch>
            <a:fillRect/>
          </a:stretch>
        </p:blipFill>
        <p:spPr>
          <a:xfrm>
            <a:off x="3601339" y="1458038"/>
            <a:ext cx="6406426" cy="4804820"/>
          </a:xfrm>
          <a:prstGeom prst="rect">
            <a:avLst/>
          </a:prstGeom>
        </p:spPr>
      </p:pic>
      <p:pic>
        <p:nvPicPr>
          <p:cNvPr id="6" name="Picture 2" descr="Ur-Raspberry Pi:Philip Colligan, CEO of the RPi Foundation; Eben Upton, CEO of RPi Trading und Entwickler">
            <a:extLst>
              <a:ext uri="{FF2B5EF4-FFF2-40B4-BE49-F238E27FC236}">
                <a16:creationId xmlns:a16="http://schemas.microsoft.com/office/drawing/2014/main" id="{61EF1921-C7B9-4432-A032-4D2FF2924D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1337" y="1458039"/>
            <a:ext cx="6406426" cy="4809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spberry Pi Modelle im Vergleich: Modell A (links) hat im Gegensatz zu Modell B kein Ethernet,">
            <a:extLst>
              <a:ext uri="{FF2B5EF4-FFF2-40B4-BE49-F238E27FC236}">
                <a16:creationId xmlns:a16="http://schemas.microsoft.com/office/drawing/2014/main" id="{8D4223B3-F8B5-406E-9FFF-CDDB5770EF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5687" y="1453766"/>
            <a:ext cx="7213637" cy="48090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aspberry Pi B+: Neues Format mit 4 x USB, 40-Pin-Leiste, Mikro-SD ">
            <a:extLst>
              <a:ext uri="{FF2B5EF4-FFF2-40B4-BE49-F238E27FC236}">
                <a16:creationId xmlns:a16="http://schemas.microsoft.com/office/drawing/2014/main" id="{65669BFE-A4C3-44BD-B90F-D7B8DC8092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95687" y="1449494"/>
            <a:ext cx="7213637" cy="4854151"/>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8479734B-CFB2-46A9-82B3-0A7F25DE9D23}"/>
              </a:ext>
            </a:extLst>
          </p:cNvPr>
          <p:cNvSpPr txBox="1"/>
          <p:nvPr/>
        </p:nvSpPr>
        <p:spPr>
          <a:xfrm>
            <a:off x="3595687" y="6406487"/>
            <a:ext cx="8279321" cy="276999"/>
          </a:xfrm>
          <a:prstGeom prst="rect">
            <a:avLst/>
          </a:prstGeom>
          <a:noFill/>
        </p:spPr>
        <p:txBody>
          <a:bodyPr wrap="square" rtlCol="0">
            <a:spAutoFit/>
          </a:bodyPr>
          <a:lstStyle/>
          <a:p>
            <a:r>
              <a:rPr lang="de-DE" sz="1200" dirty="0"/>
              <a:t>Bilder: </a:t>
            </a:r>
            <a:r>
              <a:rPr lang="de-DE" sz="1200" dirty="0">
                <a:hlinkClick r:id="rId9"/>
              </a:rPr>
              <a:t>https://www.elektronikpraxis.vogel.de/ur-raspberry-pi-handmontiert-mit-atmels-atmega644-a-566443/</a:t>
            </a:r>
            <a:endParaRPr lang="de-DE" sz="1200" dirty="0"/>
          </a:p>
        </p:txBody>
      </p:sp>
    </p:spTree>
    <p:extLst>
      <p:ext uri="{BB962C8B-B14F-4D97-AF65-F5344CB8AC3E}">
        <p14:creationId xmlns:p14="http://schemas.microsoft.com/office/powerpoint/2010/main" val="66269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61144-A2CC-4ADE-9EDC-8265BDCBB2C9}"/>
              </a:ext>
            </a:extLst>
          </p:cNvPr>
          <p:cNvSpPr>
            <a:spLocks noGrp="1"/>
          </p:cNvSpPr>
          <p:nvPr>
            <p:ph type="title"/>
          </p:nvPr>
        </p:nvSpPr>
        <p:spPr/>
        <p:txBody>
          <a:bodyPr/>
          <a:lstStyle/>
          <a:p>
            <a:r>
              <a:rPr lang="de-DE" dirty="0"/>
              <a:t>Welche Modelle gibt es?</a:t>
            </a:r>
          </a:p>
        </p:txBody>
      </p:sp>
      <p:graphicFrame>
        <p:nvGraphicFramePr>
          <p:cNvPr id="4" name="Inhaltsplatzhalter 3">
            <a:extLst>
              <a:ext uri="{FF2B5EF4-FFF2-40B4-BE49-F238E27FC236}">
                <a16:creationId xmlns:a16="http://schemas.microsoft.com/office/drawing/2014/main" id="{8DB4F03B-E217-4EE8-87AC-DD8EFBEE6EFA}"/>
              </a:ext>
            </a:extLst>
          </p:cNvPr>
          <p:cNvGraphicFramePr>
            <a:graphicFrameLocks noGrp="1"/>
          </p:cNvGraphicFramePr>
          <p:nvPr>
            <p:ph idx="1"/>
            <p:extLst>
              <p:ext uri="{D42A27DB-BD31-4B8C-83A1-F6EECF244321}">
                <p14:modId xmlns:p14="http://schemas.microsoft.com/office/powerpoint/2010/main" val="1239316567"/>
              </p:ext>
            </p:extLst>
          </p:nvPr>
        </p:nvGraphicFramePr>
        <p:xfrm>
          <a:off x="677334" y="3233609"/>
          <a:ext cx="8596312" cy="2931160"/>
        </p:xfrm>
        <a:graphic>
          <a:graphicData uri="http://schemas.openxmlformats.org/drawingml/2006/table">
            <a:tbl>
              <a:tblPr firstRow="1" bandRow="1">
                <a:tableStyleId>{5C22544A-7EE6-4342-B048-85BDC9FD1C3A}</a:tableStyleId>
              </a:tblPr>
              <a:tblGrid>
                <a:gridCol w="1888584">
                  <a:extLst>
                    <a:ext uri="{9D8B030D-6E8A-4147-A177-3AD203B41FA5}">
                      <a16:colId xmlns:a16="http://schemas.microsoft.com/office/drawing/2014/main" val="873704412"/>
                    </a:ext>
                  </a:extLst>
                </a:gridCol>
                <a:gridCol w="1676932">
                  <a:extLst>
                    <a:ext uri="{9D8B030D-6E8A-4147-A177-3AD203B41FA5}">
                      <a16:colId xmlns:a16="http://schemas.microsoft.com/office/drawing/2014/main" val="196654854"/>
                    </a:ext>
                  </a:extLst>
                </a:gridCol>
                <a:gridCol w="1676932">
                  <a:extLst>
                    <a:ext uri="{9D8B030D-6E8A-4147-A177-3AD203B41FA5}">
                      <a16:colId xmlns:a16="http://schemas.microsoft.com/office/drawing/2014/main" val="2008022664"/>
                    </a:ext>
                  </a:extLst>
                </a:gridCol>
                <a:gridCol w="1676932">
                  <a:extLst>
                    <a:ext uri="{9D8B030D-6E8A-4147-A177-3AD203B41FA5}">
                      <a16:colId xmlns:a16="http://schemas.microsoft.com/office/drawing/2014/main" val="1256887169"/>
                    </a:ext>
                  </a:extLst>
                </a:gridCol>
                <a:gridCol w="1676932">
                  <a:extLst>
                    <a:ext uri="{9D8B030D-6E8A-4147-A177-3AD203B41FA5}">
                      <a16:colId xmlns:a16="http://schemas.microsoft.com/office/drawing/2014/main" val="4130725721"/>
                    </a:ext>
                  </a:extLst>
                </a:gridCol>
              </a:tblGrid>
              <a:tr h="370840">
                <a:tc>
                  <a:txBody>
                    <a:bodyPr/>
                    <a:lstStyle/>
                    <a:p>
                      <a:endParaRPr lang="de-DE" sz="1400" dirty="0"/>
                    </a:p>
                  </a:txBody>
                  <a:tcPr/>
                </a:tc>
                <a:tc>
                  <a:txBody>
                    <a:bodyPr/>
                    <a:lstStyle/>
                    <a:p>
                      <a:r>
                        <a:rPr lang="de-DE" sz="1400" dirty="0"/>
                        <a:t>Modell A/A+</a:t>
                      </a:r>
                    </a:p>
                  </a:txBody>
                  <a:tcPr/>
                </a:tc>
                <a:tc>
                  <a:txBody>
                    <a:bodyPr/>
                    <a:lstStyle/>
                    <a:p>
                      <a:r>
                        <a:rPr lang="de-DE" sz="1400" dirty="0"/>
                        <a:t>Modell B/B+</a:t>
                      </a:r>
                    </a:p>
                  </a:txBody>
                  <a:tcPr/>
                </a:tc>
                <a:tc>
                  <a:txBody>
                    <a:bodyPr/>
                    <a:lstStyle/>
                    <a:p>
                      <a:r>
                        <a:rPr lang="de-DE" sz="1400" dirty="0"/>
                        <a:t>Zero W/WH</a:t>
                      </a:r>
                    </a:p>
                  </a:txBody>
                  <a:tcPr/>
                </a:tc>
                <a:tc>
                  <a:txBody>
                    <a:bodyPr/>
                    <a:lstStyle/>
                    <a:p>
                      <a:r>
                        <a:rPr lang="de-DE" sz="1400" dirty="0" err="1"/>
                        <a:t>Compute</a:t>
                      </a:r>
                      <a:r>
                        <a:rPr lang="de-DE" sz="1400" dirty="0"/>
                        <a:t> Module</a:t>
                      </a:r>
                    </a:p>
                  </a:txBody>
                  <a:tcPr/>
                </a:tc>
                <a:extLst>
                  <a:ext uri="{0D108BD9-81ED-4DB2-BD59-A6C34878D82A}">
                    <a16:rowId xmlns:a16="http://schemas.microsoft.com/office/drawing/2014/main" val="456340563"/>
                  </a:ext>
                </a:extLst>
              </a:tr>
              <a:tr h="370840">
                <a:tc>
                  <a:txBody>
                    <a:bodyPr/>
                    <a:lstStyle/>
                    <a:p>
                      <a:r>
                        <a:rPr lang="de-DE" sz="1200" dirty="0"/>
                        <a:t>Version 1 / BCM2835</a:t>
                      </a:r>
                    </a:p>
                    <a:p>
                      <a:r>
                        <a:rPr lang="de-DE" sz="1200" dirty="0"/>
                        <a:t>1 Core, ARMv6</a:t>
                      </a:r>
                    </a:p>
                  </a:txBody>
                  <a:tcPr/>
                </a:tc>
                <a:tc>
                  <a:txBody>
                    <a:bodyPr/>
                    <a:lstStyle/>
                    <a:p>
                      <a:r>
                        <a:rPr lang="de-DE" sz="1200" dirty="0"/>
                        <a:t>April 2012 (A)</a:t>
                      </a:r>
                    </a:p>
                    <a:p>
                      <a:r>
                        <a:rPr lang="de-DE" sz="1200" dirty="0"/>
                        <a:t>Nov 2014 (A+)</a:t>
                      </a:r>
                    </a:p>
                    <a:p>
                      <a:r>
                        <a:rPr lang="de-DE" sz="1200" dirty="0">
                          <a:solidFill>
                            <a:schemeClr val="bg1">
                              <a:lumMod val="50000"/>
                            </a:schemeClr>
                          </a:solidFill>
                        </a:rPr>
                        <a:t>700MHz, 256MB</a:t>
                      </a:r>
                    </a:p>
                  </a:txBody>
                  <a:tcPr/>
                </a:tc>
                <a:tc>
                  <a:txBody>
                    <a:bodyPr/>
                    <a:lstStyle/>
                    <a:p>
                      <a:r>
                        <a:rPr lang="de-DE" sz="1200" dirty="0"/>
                        <a:t>April 2012 (B)</a:t>
                      </a:r>
                    </a:p>
                    <a:p>
                      <a:r>
                        <a:rPr lang="de-DE" sz="1200" dirty="0"/>
                        <a:t>Juli 2014 (B+)</a:t>
                      </a:r>
                    </a:p>
                    <a:p>
                      <a:r>
                        <a:rPr lang="de-DE" sz="1200" dirty="0">
                          <a:solidFill>
                            <a:schemeClr val="bg1">
                              <a:lumMod val="50000"/>
                            </a:schemeClr>
                          </a:solidFill>
                        </a:rPr>
                        <a:t>700MHz, 512MB</a:t>
                      </a:r>
                    </a:p>
                  </a:txBody>
                  <a:tcPr/>
                </a:tc>
                <a:tc>
                  <a:txBody>
                    <a:bodyPr/>
                    <a:lstStyle/>
                    <a:p>
                      <a:r>
                        <a:rPr lang="de-DE" sz="1200" dirty="0"/>
                        <a:t>Nov 2015: Zero </a:t>
                      </a:r>
                    </a:p>
                    <a:p>
                      <a:pPr marL="0" marR="0" lvl="0" indent="0" algn="l" defTabSz="457200" rtl="0" eaLnBrk="1" fontAlgn="auto" latinLnBrk="0" hangingPunct="1">
                        <a:lnSpc>
                          <a:spcPct val="100000"/>
                        </a:lnSpc>
                        <a:spcBef>
                          <a:spcPts val="0"/>
                        </a:spcBef>
                        <a:spcAft>
                          <a:spcPts val="0"/>
                        </a:spcAft>
                        <a:buClrTx/>
                        <a:buSzTx/>
                        <a:buFontTx/>
                        <a:buNone/>
                        <a:tabLst/>
                        <a:defRPr/>
                      </a:pPr>
                      <a:r>
                        <a:rPr lang="de-DE" sz="1200" dirty="0"/>
                        <a:t>Feb 2017: W</a:t>
                      </a:r>
                    </a:p>
                    <a:p>
                      <a:pPr marL="0" marR="0" lvl="0" indent="0" algn="l" defTabSz="457200" rtl="0" eaLnBrk="1" fontAlgn="auto" latinLnBrk="0" hangingPunct="1">
                        <a:lnSpc>
                          <a:spcPct val="100000"/>
                        </a:lnSpc>
                        <a:spcBef>
                          <a:spcPts val="0"/>
                        </a:spcBef>
                        <a:spcAft>
                          <a:spcPts val="0"/>
                        </a:spcAft>
                        <a:buClrTx/>
                        <a:buSzTx/>
                        <a:buFontTx/>
                        <a:buNone/>
                        <a:tabLst/>
                        <a:defRPr/>
                      </a:pPr>
                      <a:r>
                        <a:rPr lang="de-DE" sz="1200" dirty="0"/>
                        <a:t>Jan 2018: WH</a:t>
                      </a:r>
                    </a:p>
                    <a:p>
                      <a:r>
                        <a:rPr lang="de-DE" sz="1200" dirty="0">
                          <a:solidFill>
                            <a:schemeClr val="bg1">
                              <a:lumMod val="50000"/>
                            </a:schemeClr>
                          </a:solidFill>
                        </a:rPr>
                        <a:t>1Ghz, 512MB</a:t>
                      </a:r>
                    </a:p>
                  </a:txBody>
                  <a:tcPr/>
                </a:tc>
                <a:tc>
                  <a:txBody>
                    <a:bodyPr/>
                    <a:lstStyle/>
                    <a:p>
                      <a:r>
                        <a:rPr lang="de-DE" sz="1200" dirty="0"/>
                        <a:t>Juni 2014</a:t>
                      </a:r>
                    </a:p>
                    <a:p>
                      <a:r>
                        <a:rPr lang="de-DE" sz="1200" dirty="0">
                          <a:solidFill>
                            <a:schemeClr val="bg1">
                              <a:lumMod val="50000"/>
                            </a:schemeClr>
                          </a:solidFill>
                        </a:rPr>
                        <a:t>700MHz, 512MB</a:t>
                      </a:r>
                    </a:p>
                  </a:txBody>
                  <a:tcPr/>
                </a:tc>
                <a:extLst>
                  <a:ext uri="{0D108BD9-81ED-4DB2-BD59-A6C34878D82A}">
                    <a16:rowId xmlns:a16="http://schemas.microsoft.com/office/drawing/2014/main" val="675519053"/>
                  </a:ext>
                </a:extLst>
              </a:tr>
              <a:tr h="370840">
                <a:tc>
                  <a:txBody>
                    <a:bodyPr/>
                    <a:lstStyle/>
                    <a:p>
                      <a:r>
                        <a:rPr lang="de-DE" sz="1200" dirty="0"/>
                        <a:t>Version 2 / BCM2836</a:t>
                      </a:r>
                    </a:p>
                    <a:p>
                      <a:r>
                        <a:rPr lang="de-DE" sz="1200" dirty="0"/>
                        <a:t>4 Cores, ARMv7</a:t>
                      </a:r>
                    </a:p>
                  </a:txBody>
                  <a:tcPr/>
                </a:tc>
                <a:tc>
                  <a:txBody>
                    <a:bodyPr/>
                    <a:lstStyle/>
                    <a:p>
                      <a:endParaRPr lang="de-DE" sz="1200" dirty="0"/>
                    </a:p>
                  </a:txBody>
                  <a:tcPr/>
                </a:tc>
                <a:tc>
                  <a:txBody>
                    <a:bodyPr/>
                    <a:lstStyle/>
                    <a:p>
                      <a:r>
                        <a:rPr lang="de-DE" sz="1200" dirty="0"/>
                        <a:t>Feb 2015</a:t>
                      </a:r>
                    </a:p>
                    <a:p>
                      <a:r>
                        <a:rPr lang="de-DE" sz="1200" dirty="0">
                          <a:solidFill>
                            <a:schemeClr val="bg1">
                              <a:lumMod val="50000"/>
                            </a:schemeClr>
                          </a:solidFill>
                        </a:rPr>
                        <a:t>900MHz, 1GB</a:t>
                      </a:r>
                    </a:p>
                  </a:txBody>
                  <a:tcPr/>
                </a:tc>
                <a:tc>
                  <a:txBody>
                    <a:bodyPr/>
                    <a:lstStyle/>
                    <a:p>
                      <a:endParaRPr lang="de-DE" sz="1200" dirty="0"/>
                    </a:p>
                  </a:txBody>
                  <a:tcPr/>
                </a:tc>
                <a:tc>
                  <a:txBody>
                    <a:bodyPr/>
                    <a:lstStyle/>
                    <a:p>
                      <a:endParaRPr lang="de-DE" sz="1200"/>
                    </a:p>
                  </a:txBody>
                  <a:tcPr/>
                </a:tc>
                <a:extLst>
                  <a:ext uri="{0D108BD9-81ED-4DB2-BD59-A6C34878D82A}">
                    <a16:rowId xmlns:a16="http://schemas.microsoft.com/office/drawing/2014/main" val="1352033049"/>
                  </a:ext>
                </a:extLst>
              </a:tr>
              <a:tr h="381070">
                <a:tc>
                  <a:txBody>
                    <a:bodyPr/>
                    <a:lstStyle/>
                    <a:p>
                      <a:r>
                        <a:rPr lang="de-DE" sz="1200" dirty="0"/>
                        <a:t>Version 3 / BCM2837</a:t>
                      </a:r>
                    </a:p>
                    <a:p>
                      <a:r>
                        <a:rPr lang="de-DE" sz="1200" dirty="0"/>
                        <a:t>4 Cores, ARMv8</a:t>
                      </a:r>
                    </a:p>
                  </a:txBody>
                  <a:tcPr/>
                </a:tc>
                <a:tc>
                  <a:txBody>
                    <a:bodyPr/>
                    <a:lstStyle/>
                    <a:p>
                      <a:endParaRPr lang="de-DE" sz="1200"/>
                    </a:p>
                  </a:txBody>
                  <a:tcPr/>
                </a:tc>
                <a:tc>
                  <a:txBody>
                    <a:bodyPr/>
                    <a:lstStyle/>
                    <a:p>
                      <a:r>
                        <a:rPr lang="de-DE" sz="1200" dirty="0"/>
                        <a:t>Feb 2016</a:t>
                      </a:r>
                    </a:p>
                    <a:p>
                      <a:r>
                        <a:rPr lang="de-DE" sz="1200" dirty="0">
                          <a:solidFill>
                            <a:schemeClr val="bg1">
                              <a:lumMod val="50000"/>
                            </a:schemeClr>
                          </a:solidFill>
                        </a:rPr>
                        <a:t>1,2GHz, 1GB</a:t>
                      </a:r>
                    </a:p>
                    <a:p>
                      <a:r>
                        <a:rPr lang="de-DE" sz="1200" dirty="0"/>
                        <a:t>März 2018</a:t>
                      </a:r>
                    </a:p>
                    <a:p>
                      <a:r>
                        <a:rPr lang="de-DE" sz="1200" dirty="0">
                          <a:solidFill>
                            <a:schemeClr val="bg1">
                              <a:lumMod val="50000"/>
                            </a:schemeClr>
                          </a:solidFill>
                        </a:rPr>
                        <a:t>1,4GHz, 1GB</a:t>
                      </a:r>
                    </a:p>
                  </a:txBody>
                  <a:tcPr/>
                </a:tc>
                <a:tc>
                  <a:txBody>
                    <a:bodyPr/>
                    <a:lstStyle/>
                    <a:p>
                      <a:endParaRPr lang="de-DE" sz="1200" dirty="0"/>
                    </a:p>
                  </a:txBody>
                  <a:tcPr/>
                </a:tc>
                <a:tc>
                  <a:txBody>
                    <a:bodyPr/>
                    <a:lstStyle/>
                    <a:p>
                      <a:endParaRPr lang="de-DE" sz="1200" dirty="0"/>
                    </a:p>
                  </a:txBody>
                  <a:tcPr/>
                </a:tc>
                <a:extLst>
                  <a:ext uri="{0D108BD9-81ED-4DB2-BD59-A6C34878D82A}">
                    <a16:rowId xmlns:a16="http://schemas.microsoft.com/office/drawing/2014/main" val="4222481594"/>
                  </a:ext>
                </a:extLst>
              </a:tr>
              <a:tr h="370840">
                <a:tc>
                  <a:txBody>
                    <a:bodyPr/>
                    <a:lstStyle/>
                    <a:p>
                      <a:r>
                        <a:rPr lang="de-DE" sz="1200" dirty="0"/>
                        <a:t>Version 4 / BCM2711</a:t>
                      </a:r>
                    </a:p>
                    <a:p>
                      <a:r>
                        <a:rPr lang="de-DE" sz="1200" dirty="0"/>
                        <a:t>4 Cores, ARMv8</a:t>
                      </a:r>
                    </a:p>
                  </a:txBody>
                  <a:tcPr/>
                </a:tc>
                <a:tc>
                  <a:txBody>
                    <a:bodyPr/>
                    <a:lstStyle/>
                    <a:p>
                      <a:endParaRPr lang="de-DE" sz="1200" dirty="0"/>
                    </a:p>
                  </a:txBody>
                  <a:tcPr/>
                </a:tc>
                <a:tc>
                  <a:txBody>
                    <a:bodyPr/>
                    <a:lstStyle/>
                    <a:p>
                      <a:r>
                        <a:rPr lang="de-DE" sz="1200" dirty="0"/>
                        <a:t>Jun 2019 (B)</a:t>
                      </a:r>
                    </a:p>
                    <a:p>
                      <a:r>
                        <a:rPr lang="de-DE" sz="1200" dirty="0">
                          <a:solidFill>
                            <a:schemeClr val="bg1">
                              <a:lumMod val="50000"/>
                            </a:schemeClr>
                          </a:solidFill>
                        </a:rPr>
                        <a:t>1,5GHz, 1..4GB</a:t>
                      </a:r>
                    </a:p>
                  </a:txBody>
                  <a:tcPr/>
                </a:tc>
                <a:tc>
                  <a:txBody>
                    <a:bodyPr/>
                    <a:lstStyle/>
                    <a:p>
                      <a:endParaRPr lang="de-DE" sz="1200" dirty="0"/>
                    </a:p>
                  </a:txBody>
                  <a:tcPr/>
                </a:tc>
                <a:tc>
                  <a:txBody>
                    <a:bodyPr/>
                    <a:lstStyle/>
                    <a:p>
                      <a:endParaRPr lang="de-DE" sz="1200" dirty="0"/>
                    </a:p>
                  </a:txBody>
                  <a:tcPr/>
                </a:tc>
                <a:extLst>
                  <a:ext uri="{0D108BD9-81ED-4DB2-BD59-A6C34878D82A}">
                    <a16:rowId xmlns:a16="http://schemas.microsoft.com/office/drawing/2014/main" val="125794361"/>
                  </a:ext>
                </a:extLst>
              </a:tr>
            </a:tbl>
          </a:graphicData>
        </a:graphic>
      </p:graphicFrame>
      <p:pic>
        <p:nvPicPr>
          <p:cNvPr id="12292" name="Picture 4" descr="https://www.raspberrypi.org/homepage-9df4b/static/e3a6c65fc0ee6073467585c9b6590b84/bc3a8/c8f6606e0a9d60195af77919dcb5408f49140807_cm300.jpg">
            <a:extLst>
              <a:ext uri="{FF2B5EF4-FFF2-40B4-BE49-F238E27FC236}">
                <a16:creationId xmlns:a16="http://schemas.microsoft.com/office/drawing/2014/main" id="{019F9C98-F549-4B40-BA60-AED560D886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53" t="28857" r="20531" b="29184"/>
          <a:stretch/>
        </p:blipFill>
        <p:spPr bwMode="auto">
          <a:xfrm>
            <a:off x="7655650" y="2410979"/>
            <a:ext cx="1531555" cy="76727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https://www.raspberrypi.org/homepage-9df4b/static/d7ec838a490739ad3b1113bea04f87bc/bc3a8/91d73c36c55cc0e4cea3ba9fe128d992382b7a55_pi-zero-w-1-1620x1080.jpg">
            <a:extLst>
              <a:ext uri="{FF2B5EF4-FFF2-40B4-BE49-F238E27FC236}">
                <a16:creationId xmlns:a16="http://schemas.microsoft.com/office/drawing/2014/main" id="{0AC13157-0753-4A47-BEF6-F735ACDE45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88" t="29845" r="21020" b="35061"/>
          <a:stretch/>
        </p:blipFill>
        <p:spPr bwMode="auto">
          <a:xfrm>
            <a:off x="5998365" y="2410979"/>
            <a:ext cx="1572194" cy="744355"/>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https://www.raspberrypi.org/homepage-9df4b/static/f977e89f430c7a6a72c79a2bea09769d/bc3a8/91dc4b465e48abb4be3dffc680eebcb45f2fddfa_raspberry-pi-model-b-overhead-1-1540x1080.jpg">
            <a:extLst>
              <a:ext uri="{FF2B5EF4-FFF2-40B4-BE49-F238E27FC236}">
                <a16:creationId xmlns:a16="http://schemas.microsoft.com/office/drawing/2014/main" id="{82D516AE-6448-4B46-90BA-B2292D4B69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74" t="11877" r="6939" b="12531"/>
          <a:stretch/>
        </p:blipFill>
        <p:spPr bwMode="auto">
          <a:xfrm>
            <a:off x="4295281" y="2055289"/>
            <a:ext cx="1617994" cy="1100045"/>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https://www.raspberrypi.org/homepage-9df4b/static/d37a8e5ea57ddc146e62625aad922cf6/bc3a8/b10976b881956b5b4b41bd73d55e4c17be3eb691_raspberry-pi-model-a-overhead-1-1310x1080.jpg">
            <a:extLst>
              <a:ext uri="{FF2B5EF4-FFF2-40B4-BE49-F238E27FC236}">
                <a16:creationId xmlns:a16="http://schemas.microsoft.com/office/drawing/2014/main" id="{B66DF416-60A1-4870-8617-21D04A7B82E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714" t="6980" r="13551" b="8613"/>
          <a:stretch/>
        </p:blipFill>
        <p:spPr bwMode="auto">
          <a:xfrm>
            <a:off x="2710582" y="2055289"/>
            <a:ext cx="1263882" cy="1100045"/>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624401F6-8D35-47DC-8129-296A8DAD0C7F}"/>
              </a:ext>
            </a:extLst>
          </p:cNvPr>
          <p:cNvSpPr txBox="1"/>
          <p:nvPr/>
        </p:nvSpPr>
        <p:spPr>
          <a:xfrm>
            <a:off x="677334" y="6164769"/>
            <a:ext cx="7160380" cy="461665"/>
          </a:xfrm>
          <a:prstGeom prst="rect">
            <a:avLst/>
          </a:prstGeom>
          <a:noFill/>
        </p:spPr>
        <p:txBody>
          <a:bodyPr wrap="square" rtlCol="0">
            <a:spAutoFit/>
          </a:bodyPr>
          <a:lstStyle/>
          <a:p>
            <a:r>
              <a:rPr lang="de-DE" sz="1200" dirty="0">
                <a:hlinkClick r:id="rId6"/>
              </a:rPr>
              <a:t>https://de.wikipedia.org/wiki/Raspberry_Pi</a:t>
            </a:r>
            <a:endParaRPr lang="de-DE" sz="1200" dirty="0"/>
          </a:p>
          <a:p>
            <a:r>
              <a:rPr lang="de-DE" sz="1200" dirty="0">
                <a:hlinkClick r:id="rId7"/>
              </a:rPr>
              <a:t>https://www.datenreise.de/raspberry-pi-unterschiede-zwischen-den-modellen/</a:t>
            </a:r>
            <a:endParaRPr lang="de-DE" sz="1200" dirty="0"/>
          </a:p>
        </p:txBody>
      </p:sp>
      <p:sp>
        <p:nvSpPr>
          <p:cNvPr id="3" name="Foliennummernplatzhalter 2">
            <a:extLst>
              <a:ext uri="{FF2B5EF4-FFF2-40B4-BE49-F238E27FC236}">
                <a16:creationId xmlns:a16="http://schemas.microsoft.com/office/drawing/2014/main" id="{3EEAB539-006F-4042-948F-DCDE983C383E}"/>
              </a:ext>
            </a:extLst>
          </p:cNvPr>
          <p:cNvSpPr>
            <a:spLocks noGrp="1"/>
          </p:cNvSpPr>
          <p:nvPr>
            <p:ph type="sldNum" sz="quarter" idx="12"/>
          </p:nvPr>
        </p:nvSpPr>
        <p:spPr/>
        <p:txBody>
          <a:bodyPr/>
          <a:lstStyle/>
          <a:p>
            <a:fld id="{AFCF3B7A-9B21-4803-853B-B63C6DEA899E}" type="slidenum">
              <a:rPr lang="de-DE" smtClean="0"/>
              <a:t>5</a:t>
            </a:fld>
            <a:endParaRPr lang="de-DE"/>
          </a:p>
        </p:txBody>
      </p:sp>
      <p:pic>
        <p:nvPicPr>
          <p:cNvPr id="10" name="Picture 2" descr="https://upload.wikimedia.org/wikipedia/de/thumb/c/cb/Raspberry_Pi_Logo.svg/800px-Raspberry_Pi_Logo.svg.png">
            <a:extLst>
              <a:ext uri="{FF2B5EF4-FFF2-40B4-BE49-F238E27FC236}">
                <a16:creationId xmlns:a16="http://schemas.microsoft.com/office/drawing/2014/main" id="{9DE6957B-B305-459C-9B00-D389AC9F31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5155" y="2093115"/>
            <a:ext cx="777924" cy="983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916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3C817C-16C5-4443-B183-1ACF26143024}"/>
              </a:ext>
            </a:extLst>
          </p:cNvPr>
          <p:cNvSpPr>
            <a:spLocks noGrp="1"/>
          </p:cNvSpPr>
          <p:nvPr>
            <p:ph type="title"/>
          </p:nvPr>
        </p:nvSpPr>
        <p:spPr/>
        <p:txBody>
          <a:bodyPr/>
          <a:lstStyle/>
          <a:p>
            <a:r>
              <a:rPr lang="de-DE" dirty="0"/>
              <a:t>Raspberry Pi Clone</a:t>
            </a:r>
          </a:p>
        </p:txBody>
      </p:sp>
      <p:sp>
        <p:nvSpPr>
          <p:cNvPr id="3" name="Inhaltsplatzhalter 2">
            <a:extLst>
              <a:ext uri="{FF2B5EF4-FFF2-40B4-BE49-F238E27FC236}">
                <a16:creationId xmlns:a16="http://schemas.microsoft.com/office/drawing/2014/main" id="{F2B6962B-8128-46C0-B92D-6711E2E7746F}"/>
              </a:ext>
            </a:extLst>
          </p:cNvPr>
          <p:cNvSpPr>
            <a:spLocks noGrp="1"/>
          </p:cNvSpPr>
          <p:nvPr>
            <p:ph idx="1"/>
          </p:nvPr>
        </p:nvSpPr>
        <p:spPr>
          <a:xfrm>
            <a:off x="677333" y="2160589"/>
            <a:ext cx="5052187" cy="4313521"/>
          </a:xfrm>
        </p:spPr>
        <p:txBody>
          <a:bodyPr>
            <a:normAutofit/>
          </a:bodyPr>
          <a:lstStyle/>
          <a:p>
            <a:r>
              <a:rPr lang="de-DE" dirty="0"/>
              <a:t>Es gibt zahlreiche Raspberry Pi Clone: </a:t>
            </a:r>
            <a:r>
              <a:rPr lang="de-DE" dirty="0">
                <a:hlinkClick r:id="rId2"/>
              </a:rPr>
              <a:t>Asus </a:t>
            </a:r>
            <a:r>
              <a:rPr lang="de-DE" dirty="0" err="1">
                <a:hlinkClick r:id="rId2"/>
              </a:rPr>
              <a:t>Tinker</a:t>
            </a:r>
            <a:r>
              <a:rPr lang="de-DE" dirty="0">
                <a:hlinkClick r:id="rId2"/>
              </a:rPr>
              <a:t> Board</a:t>
            </a:r>
            <a:r>
              <a:rPr lang="de-DE" dirty="0"/>
              <a:t>, </a:t>
            </a:r>
            <a:r>
              <a:rPr lang="de-DE" dirty="0">
                <a:hlinkClick r:id="rId3"/>
              </a:rPr>
              <a:t>ODroid-C1</a:t>
            </a:r>
            <a:r>
              <a:rPr lang="de-DE" dirty="0"/>
              <a:t>, </a:t>
            </a:r>
            <a:r>
              <a:rPr lang="de-DE" dirty="0">
                <a:hlinkClick r:id="rId4"/>
              </a:rPr>
              <a:t>Rock Pi</a:t>
            </a:r>
            <a:endParaRPr lang="de-DE" dirty="0"/>
          </a:p>
          <a:p>
            <a:r>
              <a:rPr lang="de-DE" dirty="0"/>
              <a:t>Interessante Alternativen für Labor-Einsatz:</a:t>
            </a:r>
          </a:p>
          <a:p>
            <a:pPr lvl="1"/>
            <a:r>
              <a:rPr lang="de-DE" dirty="0">
                <a:hlinkClick r:id="rId5"/>
              </a:rPr>
              <a:t>Zynqberry</a:t>
            </a:r>
            <a:r>
              <a:rPr lang="de-DE" dirty="0"/>
              <a:t> von Trenz: </a:t>
            </a:r>
          </a:p>
          <a:p>
            <a:pPr lvl="2"/>
            <a:r>
              <a:rPr lang="de-DE" dirty="0" err="1"/>
              <a:t>Xilinx</a:t>
            </a:r>
            <a:r>
              <a:rPr lang="de-DE" dirty="0"/>
              <a:t> </a:t>
            </a:r>
            <a:r>
              <a:rPr lang="de-DE" dirty="0" err="1"/>
              <a:t>Zynq</a:t>
            </a:r>
            <a:r>
              <a:rPr lang="de-DE" dirty="0"/>
              <a:t> 7010 </a:t>
            </a:r>
            <a:r>
              <a:rPr lang="de-DE" dirty="0" err="1"/>
              <a:t>SoC</a:t>
            </a:r>
            <a:endParaRPr lang="de-DE" dirty="0"/>
          </a:p>
          <a:p>
            <a:pPr lvl="2"/>
            <a:r>
              <a:rPr lang="de-DE" dirty="0" err="1"/>
              <a:t>Rapsberry</a:t>
            </a:r>
            <a:r>
              <a:rPr lang="de-DE" dirty="0"/>
              <a:t> Pi Formfaktor</a:t>
            </a:r>
          </a:p>
          <a:p>
            <a:pPr lvl="1"/>
            <a:r>
              <a:rPr lang="de-DE" dirty="0">
                <a:hlinkClick r:id="rId6"/>
              </a:rPr>
              <a:t>STEMLAB</a:t>
            </a:r>
            <a:r>
              <a:rPr lang="de-DE" dirty="0"/>
              <a:t> von </a:t>
            </a:r>
            <a:r>
              <a:rPr lang="de-DE" dirty="0" err="1"/>
              <a:t>Red</a:t>
            </a:r>
            <a:r>
              <a:rPr lang="de-DE" dirty="0"/>
              <a:t> Pitaya: </a:t>
            </a:r>
          </a:p>
          <a:p>
            <a:pPr lvl="2"/>
            <a:r>
              <a:rPr lang="de-DE" dirty="0" err="1"/>
              <a:t>Xilinx</a:t>
            </a:r>
            <a:r>
              <a:rPr lang="de-DE" dirty="0"/>
              <a:t> </a:t>
            </a:r>
            <a:r>
              <a:rPr lang="de-DE" dirty="0" err="1"/>
              <a:t>Zynq</a:t>
            </a:r>
            <a:r>
              <a:rPr lang="de-DE" dirty="0"/>
              <a:t> 7010 </a:t>
            </a:r>
            <a:r>
              <a:rPr lang="de-DE" dirty="0" err="1"/>
              <a:t>SoC</a:t>
            </a:r>
            <a:endParaRPr lang="de-DE" dirty="0"/>
          </a:p>
          <a:p>
            <a:pPr lvl="2"/>
            <a:r>
              <a:rPr lang="de-DE" dirty="0"/>
              <a:t>2 x 125MS/s ADC, 14Bit, 50MHz analoge BW</a:t>
            </a:r>
          </a:p>
          <a:p>
            <a:pPr lvl="2"/>
            <a:r>
              <a:rPr lang="de-DE" dirty="0"/>
              <a:t>2 x 125MHz/s DAC, 14Bit, 50MHz analoge BW</a:t>
            </a:r>
          </a:p>
          <a:p>
            <a:pPr marL="914400" lvl="2" indent="0">
              <a:buNone/>
            </a:pPr>
            <a:endParaRPr lang="de-DE" dirty="0"/>
          </a:p>
          <a:p>
            <a:pPr marL="0" indent="0">
              <a:buNone/>
            </a:pPr>
            <a:endParaRPr lang="de-DE" dirty="0"/>
          </a:p>
        </p:txBody>
      </p:sp>
      <p:pic>
        <p:nvPicPr>
          <p:cNvPr id="7170" name="Picture 2" descr="https://www.redpitaya.com/media/img/home/slide2-stemlab2.png">
            <a:extLst>
              <a:ext uri="{FF2B5EF4-FFF2-40B4-BE49-F238E27FC236}">
                <a16:creationId xmlns:a16="http://schemas.microsoft.com/office/drawing/2014/main" id="{13B52D4C-FF60-4486-BCEC-C64870A3F9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6400519" y="3777796"/>
            <a:ext cx="2112403" cy="3454400"/>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8CC6F63E-2C17-4F3B-9FE2-D7DF3A241363}"/>
              </a:ext>
            </a:extLst>
          </p:cNvPr>
          <p:cNvPicPr>
            <a:picLocks noChangeAspect="1"/>
          </p:cNvPicPr>
          <p:nvPr/>
        </p:nvPicPr>
        <p:blipFill>
          <a:blip r:embed="rId8"/>
          <a:stretch>
            <a:fillRect/>
          </a:stretch>
        </p:blipFill>
        <p:spPr>
          <a:xfrm>
            <a:off x="5849270" y="2484440"/>
            <a:ext cx="2917359" cy="1964354"/>
          </a:xfrm>
          <a:prstGeom prst="rect">
            <a:avLst/>
          </a:prstGeom>
        </p:spPr>
      </p:pic>
      <p:sp>
        <p:nvSpPr>
          <p:cNvPr id="5" name="Foliennummernplatzhalter 4">
            <a:extLst>
              <a:ext uri="{FF2B5EF4-FFF2-40B4-BE49-F238E27FC236}">
                <a16:creationId xmlns:a16="http://schemas.microsoft.com/office/drawing/2014/main" id="{78847AB7-5656-4E0A-8787-6CCE910D220E}"/>
              </a:ext>
            </a:extLst>
          </p:cNvPr>
          <p:cNvSpPr>
            <a:spLocks noGrp="1"/>
          </p:cNvSpPr>
          <p:nvPr>
            <p:ph type="sldNum" sz="quarter" idx="12"/>
          </p:nvPr>
        </p:nvSpPr>
        <p:spPr/>
        <p:txBody>
          <a:bodyPr/>
          <a:lstStyle/>
          <a:p>
            <a:fld id="{AFCF3B7A-9B21-4803-853B-B63C6DEA899E}" type="slidenum">
              <a:rPr lang="de-DE" smtClean="0"/>
              <a:t>6</a:t>
            </a:fld>
            <a:endParaRPr lang="de-DE"/>
          </a:p>
        </p:txBody>
      </p:sp>
    </p:spTree>
    <p:extLst>
      <p:ext uri="{BB962C8B-B14F-4D97-AF65-F5344CB8AC3E}">
        <p14:creationId xmlns:p14="http://schemas.microsoft.com/office/powerpoint/2010/main" val="3397592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3BDBC-E35F-4256-9679-5E0DA28C38A5}"/>
              </a:ext>
            </a:extLst>
          </p:cNvPr>
          <p:cNvSpPr>
            <a:spLocks noGrp="1"/>
          </p:cNvSpPr>
          <p:nvPr>
            <p:ph type="title"/>
          </p:nvPr>
        </p:nvSpPr>
        <p:spPr/>
        <p:txBody>
          <a:bodyPr/>
          <a:lstStyle/>
          <a:p>
            <a:r>
              <a:rPr lang="de-DE" dirty="0"/>
              <a:t>Was kann ich damit machen?</a:t>
            </a:r>
          </a:p>
        </p:txBody>
      </p:sp>
      <p:sp>
        <p:nvSpPr>
          <p:cNvPr id="5" name="Inhaltsplatzhalter 4">
            <a:extLst>
              <a:ext uri="{FF2B5EF4-FFF2-40B4-BE49-F238E27FC236}">
                <a16:creationId xmlns:a16="http://schemas.microsoft.com/office/drawing/2014/main" id="{54DF8B1A-49DD-4915-AC9E-E3145DD2D2B0}"/>
              </a:ext>
            </a:extLst>
          </p:cNvPr>
          <p:cNvSpPr>
            <a:spLocks noGrp="1"/>
          </p:cNvSpPr>
          <p:nvPr>
            <p:ph idx="1"/>
          </p:nvPr>
        </p:nvSpPr>
        <p:spPr>
          <a:xfrm>
            <a:off x="677334" y="5459981"/>
            <a:ext cx="8596668" cy="1085198"/>
          </a:xfrm>
        </p:spPr>
        <p:txBody>
          <a:bodyPr/>
          <a:lstStyle/>
          <a:p>
            <a:r>
              <a:rPr lang="de-DE" dirty="0">
                <a:sym typeface="Wingdings" panose="05000000000000000000" pitchFamily="2" charset="2"/>
              </a:rPr>
              <a:t>Embedded Plattform  insbesondere GPIO Pins</a:t>
            </a:r>
          </a:p>
          <a:p>
            <a:r>
              <a:rPr lang="de-DE" b="1" dirty="0"/>
              <a:t>Ab Raspberry Pi Version 3 </a:t>
            </a:r>
            <a:r>
              <a:rPr lang="de-DE" b="1" dirty="0">
                <a:sym typeface="Wingdings" panose="05000000000000000000" pitchFamily="2" charset="2"/>
              </a:rPr>
              <a:t> mit On-Board WiFi + Bluetooth!</a:t>
            </a:r>
          </a:p>
          <a:p>
            <a:endParaRPr lang="de-DE" dirty="0"/>
          </a:p>
        </p:txBody>
      </p:sp>
      <p:pic>
        <p:nvPicPr>
          <p:cNvPr id="2054" name="Picture 6" descr="pi connections">
            <a:extLst>
              <a:ext uri="{FF2B5EF4-FFF2-40B4-BE49-F238E27FC236}">
                <a16:creationId xmlns:a16="http://schemas.microsoft.com/office/drawing/2014/main" id="{C08BE45B-3011-4046-A832-7166FED49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358" y="1448765"/>
            <a:ext cx="5389014" cy="381002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AB092B78-475C-4CAA-A93A-64B2B030550A}"/>
              </a:ext>
            </a:extLst>
          </p:cNvPr>
          <p:cNvSpPr txBox="1"/>
          <p:nvPr/>
        </p:nvSpPr>
        <p:spPr>
          <a:xfrm>
            <a:off x="1739643" y="5043543"/>
            <a:ext cx="5389014" cy="246221"/>
          </a:xfrm>
          <a:prstGeom prst="rect">
            <a:avLst/>
          </a:prstGeom>
          <a:noFill/>
        </p:spPr>
        <p:txBody>
          <a:bodyPr wrap="square" rtlCol="0">
            <a:spAutoFit/>
          </a:bodyPr>
          <a:lstStyle/>
          <a:p>
            <a:r>
              <a:rPr lang="de-DE" sz="1000" dirty="0">
                <a:solidFill>
                  <a:schemeClr val="bg1">
                    <a:lumMod val="65000"/>
                  </a:schemeClr>
                </a:solidFill>
              </a:rPr>
              <a:t>Quelle: </a:t>
            </a:r>
            <a:r>
              <a:rPr lang="de-DE" sz="1000" dirty="0">
                <a:solidFill>
                  <a:schemeClr val="accent1"/>
                </a:solidFill>
                <a:hlinkClick r:id="rId4">
                  <a:extLst>
                    <a:ext uri="{A12FA001-AC4F-418D-AE19-62706E023703}">
                      <ahyp:hlinkClr xmlns:ahyp="http://schemas.microsoft.com/office/drawing/2018/hyperlinkcolor" val="tx"/>
                    </a:ext>
                  </a:extLst>
                </a:hlinkClick>
              </a:rPr>
              <a:t>https://projects.raspberrypi.org/en/projects/raspberry-pi-setting-up/4</a:t>
            </a:r>
            <a:endParaRPr lang="de-DE" sz="1000" dirty="0">
              <a:solidFill>
                <a:schemeClr val="accent1"/>
              </a:solidFill>
            </a:endParaRPr>
          </a:p>
        </p:txBody>
      </p:sp>
      <p:sp>
        <p:nvSpPr>
          <p:cNvPr id="3" name="Textfeld 2">
            <a:extLst>
              <a:ext uri="{FF2B5EF4-FFF2-40B4-BE49-F238E27FC236}">
                <a16:creationId xmlns:a16="http://schemas.microsoft.com/office/drawing/2014/main" id="{B40DCC4F-54F8-4AD2-BB51-DB1F7EAABBA2}"/>
              </a:ext>
            </a:extLst>
          </p:cNvPr>
          <p:cNvSpPr txBox="1"/>
          <p:nvPr/>
        </p:nvSpPr>
        <p:spPr>
          <a:xfrm>
            <a:off x="1631358" y="1498614"/>
            <a:ext cx="1624264" cy="369332"/>
          </a:xfrm>
          <a:prstGeom prst="rect">
            <a:avLst/>
          </a:prstGeom>
          <a:noFill/>
        </p:spPr>
        <p:txBody>
          <a:bodyPr wrap="square" rtlCol="0">
            <a:spAutoFit/>
          </a:bodyPr>
          <a:lstStyle/>
          <a:p>
            <a:r>
              <a:rPr lang="de-DE" dirty="0"/>
              <a:t>Raspberry 4B</a:t>
            </a:r>
          </a:p>
        </p:txBody>
      </p:sp>
      <p:sp>
        <p:nvSpPr>
          <p:cNvPr id="4" name="Foliennummernplatzhalter 3">
            <a:extLst>
              <a:ext uri="{FF2B5EF4-FFF2-40B4-BE49-F238E27FC236}">
                <a16:creationId xmlns:a16="http://schemas.microsoft.com/office/drawing/2014/main" id="{14D5D674-F272-490F-A0E9-A5AEEE5066C1}"/>
              </a:ext>
            </a:extLst>
          </p:cNvPr>
          <p:cNvSpPr>
            <a:spLocks noGrp="1"/>
          </p:cNvSpPr>
          <p:nvPr>
            <p:ph type="sldNum" sz="quarter" idx="12"/>
          </p:nvPr>
        </p:nvSpPr>
        <p:spPr/>
        <p:txBody>
          <a:bodyPr/>
          <a:lstStyle/>
          <a:p>
            <a:fld id="{AFCF3B7A-9B21-4803-853B-B63C6DEA899E}" type="slidenum">
              <a:rPr lang="de-DE" smtClean="0"/>
              <a:t>7</a:t>
            </a:fld>
            <a:endParaRPr lang="de-DE"/>
          </a:p>
        </p:txBody>
      </p:sp>
    </p:spTree>
    <p:extLst>
      <p:ext uri="{BB962C8B-B14F-4D97-AF65-F5344CB8AC3E}">
        <p14:creationId xmlns:p14="http://schemas.microsoft.com/office/powerpoint/2010/main" val="1189614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B47C0D-8400-429B-B376-0EAB96F02681}"/>
              </a:ext>
            </a:extLst>
          </p:cNvPr>
          <p:cNvSpPr>
            <a:spLocks noGrp="1"/>
          </p:cNvSpPr>
          <p:nvPr>
            <p:ph type="title"/>
          </p:nvPr>
        </p:nvSpPr>
        <p:spPr/>
        <p:txBody>
          <a:bodyPr/>
          <a:lstStyle/>
          <a:p>
            <a:r>
              <a:rPr lang="de-DE" dirty="0"/>
              <a:t>Was kann ich damit machen?</a:t>
            </a:r>
          </a:p>
        </p:txBody>
      </p:sp>
      <p:sp>
        <p:nvSpPr>
          <p:cNvPr id="3" name="Inhaltsplatzhalter 2">
            <a:extLst>
              <a:ext uri="{FF2B5EF4-FFF2-40B4-BE49-F238E27FC236}">
                <a16:creationId xmlns:a16="http://schemas.microsoft.com/office/drawing/2014/main" id="{51E6D084-262B-4E37-AADC-776EC4A43FC7}"/>
              </a:ext>
            </a:extLst>
          </p:cNvPr>
          <p:cNvSpPr>
            <a:spLocks noGrp="1"/>
          </p:cNvSpPr>
          <p:nvPr>
            <p:ph idx="1"/>
          </p:nvPr>
        </p:nvSpPr>
        <p:spPr>
          <a:xfrm>
            <a:off x="677334" y="5525487"/>
            <a:ext cx="8596668" cy="1229876"/>
          </a:xfrm>
        </p:spPr>
        <p:txBody>
          <a:bodyPr>
            <a:normAutofit/>
          </a:bodyPr>
          <a:lstStyle/>
          <a:p>
            <a:r>
              <a:rPr lang="de-DE" dirty="0"/>
              <a:t>SPI, I2C, UART, PWM, GPIO, Power, GND, …</a:t>
            </a:r>
          </a:p>
          <a:p>
            <a:r>
              <a:rPr lang="de-DE" dirty="0">
                <a:hlinkClick r:id="rId2"/>
              </a:rPr>
              <a:t>https://www.raspberrypi.org/documentation/usage/gpio/</a:t>
            </a:r>
            <a:endParaRPr lang="de-DE" dirty="0"/>
          </a:p>
          <a:p>
            <a:r>
              <a:rPr lang="de-DE" dirty="0">
                <a:hlinkClick r:id="rId3"/>
              </a:rPr>
              <a:t>https://pinout.xyz/</a:t>
            </a:r>
            <a:endParaRPr lang="de-DE" dirty="0"/>
          </a:p>
        </p:txBody>
      </p:sp>
      <p:sp>
        <p:nvSpPr>
          <p:cNvPr id="5" name="Textfeld 4">
            <a:extLst>
              <a:ext uri="{FF2B5EF4-FFF2-40B4-BE49-F238E27FC236}">
                <a16:creationId xmlns:a16="http://schemas.microsoft.com/office/drawing/2014/main" id="{322298BC-9D6A-4DA6-833B-8F8C164E04BA}"/>
              </a:ext>
            </a:extLst>
          </p:cNvPr>
          <p:cNvSpPr txBox="1"/>
          <p:nvPr/>
        </p:nvSpPr>
        <p:spPr>
          <a:xfrm>
            <a:off x="2235518" y="5310043"/>
            <a:ext cx="4950143" cy="215444"/>
          </a:xfrm>
          <a:prstGeom prst="rect">
            <a:avLst/>
          </a:prstGeom>
          <a:noFill/>
        </p:spPr>
        <p:txBody>
          <a:bodyPr wrap="square" rtlCol="0">
            <a:spAutoFit/>
          </a:bodyPr>
          <a:lstStyle/>
          <a:p>
            <a:r>
              <a:rPr lang="de-DE" sz="800" dirty="0">
                <a:solidFill>
                  <a:schemeClr val="bg1">
                    <a:lumMod val="65000"/>
                  </a:schemeClr>
                </a:solidFill>
              </a:rPr>
              <a:t>Quelle: </a:t>
            </a:r>
            <a:r>
              <a:rPr lang="de-DE" sz="800" dirty="0">
                <a:hlinkClick r:id="rId3"/>
              </a:rPr>
              <a:t>https://pinout.xyz/</a:t>
            </a:r>
            <a:r>
              <a:rPr lang="de-DE" sz="800" dirty="0">
                <a:solidFill>
                  <a:schemeClr val="bg1">
                    <a:lumMod val="65000"/>
                  </a:schemeClr>
                </a:solidFill>
              </a:rPr>
              <a:t> </a:t>
            </a:r>
            <a:endParaRPr lang="de-DE" sz="800" dirty="0"/>
          </a:p>
        </p:txBody>
      </p:sp>
      <p:sp>
        <p:nvSpPr>
          <p:cNvPr id="4" name="Foliennummernplatzhalter 3">
            <a:extLst>
              <a:ext uri="{FF2B5EF4-FFF2-40B4-BE49-F238E27FC236}">
                <a16:creationId xmlns:a16="http://schemas.microsoft.com/office/drawing/2014/main" id="{A8697165-6A58-4CF2-9EBC-AC5C3541E375}"/>
              </a:ext>
            </a:extLst>
          </p:cNvPr>
          <p:cNvSpPr>
            <a:spLocks noGrp="1"/>
          </p:cNvSpPr>
          <p:nvPr>
            <p:ph type="sldNum" sz="quarter" idx="12"/>
          </p:nvPr>
        </p:nvSpPr>
        <p:spPr/>
        <p:txBody>
          <a:bodyPr/>
          <a:lstStyle/>
          <a:p>
            <a:fld id="{AFCF3B7A-9B21-4803-853B-B63C6DEA899E}" type="slidenum">
              <a:rPr lang="de-DE" smtClean="0"/>
              <a:t>8</a:t>
            </a:fld>
            <a:endParaRPr lang="de-DE"/>
          </a:p>
        </p:txBody>
      </p:sp>
      <p:pic>
        <p:nvPicPr>
          <p:cNvPr id="6" name="Grafik 5">
            <a:extLst>
              <a:ext uri="{FF2B5EF4-FFF2-40B4-BE49-F238E27FC236}">
                <a16:creationId xmlns:a16="http://schemas.microsoft.com/office/drawing/2014/main" id="{224E648B-A6D1-4CFA-A06F-06FD6430B965}"/>
              </a:ext>
            </a:extLst>
          </p:cNvPr>
          <p:cNvPicPr>
            <a:picLocks noChangeAspect="1"/>
          </p:cNvPicPr>
          <p:nvPr/>
        </p:nvPicPr>
        <p:blipFill>
          <a:blip r:embed="rId4"/>
          <a:stretch>
            <a:fillRect/>
          </a:stretch>
        </p:blipFill>
        <p:spPr>
          <a:xfrm>
            <a:off x="2235518" y="1262222"/>
            <a:ext cx="2645475" cy="4047821"/>
          </a:xfrm>
          <a:prstGeom prst="rect">
            <a:avLst/>
          </a:prstGeom>
        </p:spPr>
      </p:pic>
      <p:pic>
        <p:nvPicPr>
          <p:cNvPr id="7" name="Grafik 6">
            <a:extLst>
              <a:ext uri="{FF2B5EF4-FFF2-40B4-BE49-F238E27FC236}">
                <a16:creationId xmlns:a16="http://schemas.microsoft.com/office/drawing/2014/main" id="{5FBBA208-A2BD-4D87-AF93-60D8622C80E9}"/>
              </a:ext>
            </a:extLst>
          </p:cNvPr>
          <p:cNvPicPr>
            <a:picLocks noChangeAspect="1"/>
          </p:cNvPicPr>
          <p:nvPr/>
        </p:nvPicPr>
        <p:blipFill>
          <a:blip r:embed="rId5"/>
          <a:stretch>
            <a:fillRect/>
          </a:stretch>
        </p:blipFill>
        <p:spPr>
          <a:xfrm>
            <a:off x="5654062" y="3789260"/>
            <a:ext cx="2205888" cy="1520783"/>
          </a:xfrm>
          <a:prstGeom prst="rect">
            <a:avLst/>
          </a:prstGeom>
        </p:spPr>
      </p:pic>
    </p:spTree>
    <p:extLst>
      <p:ext uri="{BB962C8B-B14F-4D97-AF65-F5344CB8AC3E}">
        <p14:creationId xmlns:p14="http://schemas.microsoft.com/office/powerpoint/2010/main" val="200136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669635-EDE4-49E8-A982-17EC23FAD5DB}"/>
              </a:ext>
            </a:extLst>
          </p:cNvPr>
          <p:cNvSpPr>
            <a:spLocks noGrp="1"/>
          </p:cNvSpPr>
          <p:nvPr>
            <p:ph type="title"/>
          </p:nvPr>
        </p:nvSpPr>
        <p:spPr>
          <a:xfrm>
            <a:off x="677334" y="609600"/>
            <a:ext cx="8596668" cy="1320800"/>
          </a:xfrm>
        </p:spPr>
        <p:txBody>
          <a:bodyPr/>
          <a:lstStyle/>
          <a:p>
            <a:r>
              <a:rPr lang="de-DE"/>
              <a:t>Raspberry Pi HATs &amp; Module</a:t>
            </a:r>
            <a:endParaRPr lang="de-DE" dirty="0"/>
          </a:p>
        </p:txBody>
      </p:sp>
      <p:sp>
        <p:nvSpPr>
          <p:cNvPr id="3" name="Inhaltsplatzhalter 2">
            <a:extLst>
              <a:ext uri="{FF2B5EF4-FFF2-40B4-BE49-F238E27FC236}">
                <a16:creationId xmlns:a16="http://schemas.microsoft.com/office/drawing/2014/main" id="{8C342C7C-70A5-461D-BC7D-E595E0ED7400}"/>
              </a:ext>
            </a:extLst>
          </p:cNvPr>
          <p:cNvSpPr>
            <a:spLocks noGrp="1"/>
          </p:cNvSpPr>
          <p:nvPr>
            <p:ph idx="1"/>
          </p:nvPr>
        </p:nvSpPr>
        <p:spPr>
          <a:xfrm>
            <a:off x="677334" y="2160589"/>
            <a:ext cx="9441224" cy="3880773"/>
          </a:xfrm>
        </p:spPr>
        <p:txBody>
          <a:bodyPr>
            <a:normAutofit fontScale="92500" lnSpcReduction="20000"/>
          </a:bodyPr>
          <a:lstStyle/>
          <a:p>
            <a:r>
              <a:rPr lang="de-DE" dirty="0"/>
              <a:t>HATs </a:t>
            </a:r>
            <a:r>
              <a:rPr lang="de-DE" dirty="0">
                <a:sym typeface="Wingdings" panose="05000000000000000000" pitchFamily="2" charset="2"/>
              </a:rPr>
              <a:t> Physische Erweiterungen</a:t>
            </a:r>
            <a:endParaRPr lang="de-DE" dirty="0"/>
          </a:p>
          <a:p>
            <a:r>
              <a:rPr lang="de-DE" dirty="0"/>
              <a:t>Offizielle HATs &amp; Module: </a:t>
            </a:r>
          </a:p>
          <a:p>
            <a:pPr lvl="1"/>
            <a:r>
              <a:rPr lang="de-DE" dirty="0"/>
              <a:t>TV HAT: </a:t>
            </a:r>
            <a:r>
              <a:rPr lang="de-DE" dirty="0">
                <a:hlinkClick r:id="rId2"/>
              </a:rPr>
              <a:t>https://www.raspberrypi.org/products/raspberry-pi-tv-hat/</a:t>
            </a:r>
            <a:endParaRPr lang="de-DE" dirty="0"/>
          </a:p>
          <a:p>
            <a:pPr lvl="1"/>
            <a:r>
              <a:rPr lang="de-DE" dirty="0"/>
              <a:t>Sense HAT: </a:t>
            </a:r>
            <a:r>
              <a:rPr lang="de-DE" dirty="0">
                <a:hlinkClick r:id="rId3"/>
              </a:rPr>
              <a:t>https://www.raspberrypi.org/products/sense-hat/</a:t>
            </a:r>
            <a:endParaRPr lang="de-DE" dirty="0"/>
          </a:p>
          <a:p>
            <a:pPr lvl="1"/>
            <a:r>
              <a:rPr lang="de-DE" dirty="0" err="1"/>
              <a:t>PoE</a:t>
            </a:r>
            <a:r>
              <a:rPr lang="de-DE" dirty="0"/>
              <a:t> HAT: </a:t>
            </a:r>
            <a:r>
              <a:rPr lang="de-DE" dirty="0">
                <a:hlinkClick r:id="rId4"/>
              </a:rPr>
              <a:t>https://www.raspberrypi.org/products/poe-hat/</a:t>
            </a:r>
            <a:endParaRPr lang="de-DE" dirty="0"/>
          </a:p>
          <a:p>
            <a:pPr lvl="1"/>
            <a:r>
              <a:rPr lang="de-DE" dirty="0" err="1"/>
              <a:t>Camera</a:t>
            </a:r>
            <a:r>
              <a:rPr lang="de-DE" dirty="0"/>
              <a:t> Module: </a:t>
            </a:r>
            <a:r>
              <a:rPr lang="de-DE" dirty="0">
                <a:hlinkClick r:id="rId5"/>
              </a:rPr>
              <a:t>https://www.raspberrypi.org/products/camera-module-v2/</a:t>
            </a:r>
            <a:endParaRPr lang="de-DE" dirty="0"/>
          </a:p>
          <a:p>
            <a:r>
              <a:rPr lang="de-DE" dirty="0"/>
              <a:t>Viele „inoffizielle“ HATs:</a:t>
            </a:r>
          </a:p>
          <a:p>
            <a:pPr lvl="1"/>
            <a:r>
              <a:rPr lang="de-DE" dirty="0" err="1"/>
              <a:t>Pimoroni</a:t>
            </a:r>
            <a:r>
              <a:rPr lang="de-DE" dirty="0"/>
              <a:t>: </a:t>
            </a:r>
            <a:r>
              <a:rPr lang="de-DE" dirty="0">
                <a:hlinkClick r:id="rId6"/>
              </a:rPr>
              <a:t>https://shop.pimoroni.com/collections/hats?filter=HATs+%26+pHATs</a:t>
            </a:r>
            <a:endParaRPr lang="de-DE" dirty="0"/>
          </a:p>
          <a:p>
            <a:pPr lvl="1"/>
            <a:r>
              <a:rPr lang="de-DE" dirty="0"/>
              <a:t>Adafruit: </a:t>
            </a:r>
            <a:r>
              <a:rPr lang="de-DE" dirty="0">
                <a:hlinkClick r:id="rId7"/>
              </a:rPr>
              <a:t>https://www.adafruit.com/category/286</a:t>
            </a:r>
            <a:endParaRPr lang="de-DE" dirty="0"/>
          </a:p>
          <a:p>
            <a:pPr lvl="1"/>
            <a:r>
              <a:rPr lang="de-DE" dirty="0" err="1"/>
              <a:t>Rasppishop</a:t>
            </a:r>
            <a:r>
              <a:rPr lang="de-DE" dirty="0"/>
              <a:t>: </a:t>
            </a:r>
            <a:r>
              <a:rPr lang="de-DE" dirty="0">
                <a:hlinkClick r:id="rId8"/>
              </a:rPr>
              <a:t>https://www.rasppishop.de/Erweiterungen</a:t>
            </a:r>
            <a:endParaRPr lang="de-DE" dirty="0"/>
          </a:p>
          <a:p>
            <a:pPr lvl="1"/>
            <a:r>
              <a:rPr lang="de-DE" dirty="0" err="1"/>
              <a:t>BerryBase</a:t>
            </a:r>
            <a:r>
              <a:rPr lang="de-DE" dirty="0"/>
              <a:t>: </a:t>
            </a:r>
            <a:r>
              <a:rPr lang="de-DE" dirty="0">
                <a:hlinkClick r:id="rId9"/>
              </a:rPr>
              <a:t>https://www.berrybase.de/raspberry-pi-co/raspberry-pi/erweiterungsboards/</a:t>
            </a:r>
            <a:endParaRPr lang="de-DE" dirty="0"/>
          </a:p>
          <a:p>
            <a:r>
              <a:rPr lang="de-DE" dirty="0"/>
              <a:t>Üblicherweise mit Treibern</a:t>
            </a:r>
          </a:p>
        </p:txBody>
      </p:sp>
      <p:pic>
        <p:nvPicPr>
          <p:cNvPr id="13314" name="Picture 2" descr="https://www.raspberrypi.org/homepage-9df4b/static/21c7ce634f4f92684fb3d7de8b14682e/bc3a8/6253bc3672ca470ca6a3abad14e82b3175d305df_sense-hat-overhead-2-1307x1080.jpg">
            <a:extLst>
              <a:ext uri="{FF2B5EF4-FFF2-40B4-BE49-F238E27FC236}">
                <a16:creationId xmlns:a16="http://schemas.microsoft.com/office/drawing/2014/main" id="{C5242104-D910-4537-8D3A-3132C05CB7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40522" y="1143793"/>
            <a:ext cx="2034119" cy="152558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www.raspberrypi.org/homepage-9df4b/static/0e9204b0776b91039183258a2b839d47/bc3a8/4275760945bb7f2b00766f92384de9124335995e_pi-camera-hero-1-1394x1080.jpg">
            <a:extLst>
              <a:ext uri="{FF2B5EF4-FFF2-40B4-BE49-F238E27FC236}">
                <a16:creationId xmlns:a16="http://schemas.microsoft.com/office/drawing/2014/main" id="{DCFEC91C-D090-4BB6-BFBB-5C00C1743BA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17275" y="2669382"/>
            <a:ext cx="1801283" cy="1350962"/>
          </a:xfrm>
          <a:prstGeom prst="rect">
            <a:avLst/>
          </a:prstGeom>
          <a:noFill/>
          <a:extLst>
            <a:ext uri="{909E8E84-426E-40DD-AFC4-6F175D3DCCD1}">
              <a14:hiddenFill xmlns:a14="http://schemas.microsoft.com/office/drawing/2010/main">
                <a:solidFill>
                  <a:srgbClr val="FFFFFF"/>
                </a:solidFill>
              </a14:hiddenFill>
            </a:ext>
          </a:extLst>
        </p:spPr>
      </p:pic>
      <p:sp>
        <p:nvSpPr>
          <p:cNvPr id="4" name="Foliennummernplatzhalter 3">
            <a:extLst>
              <a:ext uri="{FF2B5EF4-FFF2-40B4-BE49-F238E27FC236}">
                <a16:creationId xmlns:a16="http://schemas.microsoft.com/office/drawing/2014/main" id="{DAB9A92F-5EEA-4E10-9B4E-23B25E4A9280}"/>
              </a:ext>
            </a:extLst>
          </p:cNvPr>
          <p:cNvSpPr>
            <a:spLocks noGrp="1"/>
          </p:cNvSpPr>
          <p:nvPr>
            <p:ph type="sldNum" sz="quarter" idx="12"/>
          </p:nvPr>
        </p:nvSpPr>
        <p:spPr/>
        <p:txBody>
          <a:bodyPr/>
          <a:lstStyle/>
          <a:p>
            <a:fld id="{AFCF3B7A-9B21-4803-853B-B63C6DEA899E}" type="slidenum">
              <a:rPr lang="de-DE" smtClean="0"/>
              <a:t>9</a:t>
            </a:fld>
            <a:endParaRPr lang="de-DE"/>
          </a:p>
        </p:txBody>
      </p:sp>
    </p:spTree>
    <p:extLst>
      <p:ext uri="{BB962C8B-B14F-4D97-AF65-F5344CB8AC3E}">
        <p14:creationId xmlns:p14="http://schemas.microsoft.com/office/powerpoint/2010/main" val="1058245969"/>
      </p:ext>
    </p:extLst>
  </p:cSld>
  <p:clrMapOvr>
    <a:masterClrMapping/>
  </p:clrMapOvr>
</p:sld>
</file>

<file path=ppt/theme/theme1.xml><?xml version="1.0" encoding="utf-8"?>
<a:theme xmlns:a="http://schemas.openxmlformats.org/drawingml/2006/main" name="Facette">
  <a:themeElements>
    <a:clrScheme name="Facette">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3341</Words>
  <Application>Microsoft Office PowerPoint</Application>
  <PresentationFormat>Breitbild</PresentationFormat>
  <Paragraphs>397</Paragraphs>
  <Slides>35</Slides>
  <Notes>12</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35</vt:i4>
      </vt:variant>
    </vt:vector>
  </HeadingPairs>
  <TitlesOfParts>
    <vt:vector size="41" baseType="lpstr">
      <vt:lpstr>Arial</vt:lpstr>
      <vt:lpstr>Calibri</vt:lpstr>
      <vt:lpstr>Courier New</vt:lpstr>
      <vt:lpstr>Trebuchet MS</vt:lpstr>
      <vt:lpstr>Wingdings 3</vt:lpstr>
      <vt:lpstr>Facette</vt:lpstr>
      <vt:lpstr>Raspberry Pi Workshop</vt:lpstr>
      <vt:lpstr>Workshop Topics</vt:lpstr>
      <vt:lpstr>Grundlagen</vt:lpstr>
      <vt:lpstr>Was ist ein Raspberry Pi</vt:lpstr>
      <vt:lpstr>Welche Modelle gibt es?</vt:lpstr>
      <vt:lpstr>Raspberry Pi Clone</vt:lpstr>
      <vt:lpstr>Was kann ich damit machen?</vt:lpstr>
      <vt:lpstr>Was kann ich damit machen?</vt:lpstr>
      <vt:lpstr>Raspberry Pi HATs &amp; Module</vt:lpstr>
      <vt:lpstr>MCCDAQ HATs in der Prüf- und Messtechnik</vt:lpstr>
      <vt:lpstr>Einsatzmöglichkeiten</vt:lpstr>
      <vt:lpstr>Einrichten des Systems</vt:lpstr>
      <vt:lpstr>Einrichten des Systems</vt:lpstr>
      <vt:lpstr>Einrichten des Systems</vt:lpstr>
      <vt:lpstr>Einrichten des Systems</vt:lpstr>
      <vt:lpstr>Einrichten des Sytems</vt:lpstr>
      <vt:lpstr>Nützliche System-Tools</vt:lpstr>
      <vt:lpstr>Weitere Raspberry Pi Betriebssysteme</vt:lpstr>
      <vt:lpstr>GPIO &amp; Python</vt:lpstr>
      <vt:lpstr>GPIOs </vt:lpstr>
      <vt:lpstr>Ansteuern der GPIOs via Filesystem</vt:lpstr>
      <vt:lpstr>Warum Python?</vt:lpstr>
      <vt:lpstr>Einführung in die Raspberry Pi Programmierung mit Python </vt:lpstr>
      <vt:lpstr>Python: Mu-Editor</vt:lpstr>
      <vt:lpstr>GPIOs verwenden mit Python</vt:lpstr>
      <vt:lpstr>CPU Temp Monitor mit LED-Streifen</vt:lpstr>
      <vt:lpstr>CPU Temp Monitor mit LED-Streifen</vt:lpstr>
      <vt:lpstr>CPU Temp Monitor mit LED-Streifen</vt:lpstr>
      <vt:lpstr>Node-RED</vt:lpstr>
      <vt:lpstr>Node-RED</vt:lpstr>
      <vt:lpstr>Node-RED</vt:lpstr>
      <vt:lpstr>Node-Red Beispiel Flow</vt:lpstr>
      <vt:lpstr>Node-Red Beispiel Dashboard</vt:lpstr>
      <vt:lpstr>Sensry</vt:lpstr>
      <vt:lpstr>Vielen Dank für ihre Aufmerksamkeit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Raspberry Pi Workshop</dc:title>
  <dc:creator>Mario Grafe</dc:creator>
  <cp:lastModifiedBy>Mario Grafe</cp:lastModifiedBy>
  <cp:revision>28</cp:revision>
  <dcterms:created xsi:type="dcterms:W3CDTF">2019-12-10T12:32:51Z</dcterms:created>
  <dcterms:modified xsi:type="dcterms:W3CDTF">2019-12-13T09:14:22Z</dcterms:modified>
</cp:coreProperties>
</file>